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Masters/slideMaster1.xml" ContentType="application/vnd.openxmlformats-officedocument.presentationml.slideMaster+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slideLayouts/slideLayout5.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notesSlides/notesSlide12.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11.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30"/>
  </p:notesMasterIdLst>
  <p:sldIdLst>
    <p:sldId id="256" r:id="rId2"/>
    <p:sldId id="339" r:id="rId3"/>
    <p:sldId id="317" r:id="rId4"/>
    <p:sldId id="258" r:id="rId5"/>
    <p:sldId id="382" r:id="rId6"/>
    <p:sldId id="340" r:id="rId7"/>
    <p:sldId id="378" r:id="rId8"/>
    <p:sldId id="383" r:id="rId9"/>
    <p:sldId id="384" r:id="rId10"/>
    <p:sldId id="386" r:id="rId11"/>
    <p:sldId id="387" r:id="rId12"/>
    <p:sldId id="385" r:id="rId13"/>
    <p:sldId id="388" r:id="rId14"/>
    <p:sldId id="389" r:id="rId15"/>
    <p:sldId id="390" r:id="rId16"/>
    <p:sldId id="391" r:id="rId17"/>
    <p:sldId id="392" r:id="rId18"/>
    <p:sldId id="399" r:id="rId19"/>
    <p:sldId id="268" r:id="rId20"/>
    <p:sldId id="398" r:id="rId21"/>
    <p:sldId id="342" r:id="rId22"/>
    <p:sldId id="393" r:id="rId23"/>
    <p:sldId id="343" r:id="rId24"/>
    <p:sldId id="395" r:id="rId25"/>
    <p:sldId id="397" r:id="rId26"/>
    <p:sldId id="396" r:id="rId27"/>
    <p:sldId id="394" r:id="rId28"/>
    <p:sldId id="314" r:id="rId29"/>
  </p:sldIdLst>
  <p:sldSz cx="9144000" cy="6858000" type="screen4x3"/>
  <p:notesSz cx="6858000" cy="9144000"/>
  <p:embeddedFontLst>
    <p:embeddedFont>
      <p:font typeface="Arial Black" panose="020B0A04020102020204" pitchFamily="34" charset="0"/>
      <p:bold r:id="rId31"/>
    </p:embeddedFont>
    <p:embeddedFont>
      <p:font typeface="Bebas Neue" panose="020B0604020202020204" charset="0"/>
      <p:regular r:id="rId32"/>
    </p:embeddedFont>
    <p:embeddedFont>
      <p:font typeface="Calibri" panose="020F0502020204030204" pitchFamily="34" charset="0"/>
      <p:regular r:id="rId33"/>
      <p:bold r:id="rId34"/>
      <p:italic r:id="rId35"/>
      <p:boldItalic r:id="rId36"/>
    </p:embeddedFont>
    <p:embeddedFont>
      <p:font typeface="Franklin Gothic" panose="020B0604020202020204" charset="0"/>
      <p:regular r:id="rId37"/>
      <p:bold r:id="rId38"/>
      <p:italic r:id="rId39"/>
      <p:boldItalic r:id="rId40"/>
    </p:embeddedFont>
    <p:embeddedFont>
      <p:font typeface="Roboto Condensed" panose="020B0604020202020204" charset="0"/>
      <p:regular r:id="rId41"/>
      <p:bold r:id="rId42"/>
      <p:italic r:id="rId43"/>
      <p:boldItalic r:id="rId44"/>
    </p:embeddedFont>
    <p:embeddedFont>
      <p:font typeface="Roboto Mono" panose="020B060402020202020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6709"/>
    <a:srgbClr val="7F673C"/>
    <a:srgbClr val="B94441"/>
    <a:srgbClr val="9A3836"/>
    <a:srgbClr val="86A33F"/>
    <a:srgbClr val="0000DE"/>
    <a:srgbClr val="008000"/>
    <a:srgbClr val="7D983A"/>
    <a:srgbClr val="800080"/>
    <a:srgbClr val="005A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25" autoAdjust="0"/>
    <p:restoredTop sz="89981" autoAdjust="0"/>
  </p:normalViewPr>
  <p:slideViewPr>
    <p:cSldViewPr snapToGrid="0" snapToObjects="1">
      <p:cViewPr varScale="1">
        <p:scale>
          <a:sx n="65" d="100"/>
          <a:sy n="65" d="100"/>
        </p:scale>
        <p:origin x="149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viewProps" Target="viewProps.xml"/><Relationship Id="rId55" Type="http://schemas.openxmlformats.org/officeDocument/2006/relationships/customXml" Target="../customXml/item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customXml" Target="../customXml/item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54"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71447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63392f1e7f_0_4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63392f1e7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9570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Estructuras</a:t>
            </a:r>
            <a:r>
              <a:rPr lang="es-CL" sz="1200" b="1" i="0" u="none" strike="noStrike" cap="none" baseline="0" dirty="0">
                <a:solidFill>
                  <a:srgbClr val="000000"/>
                </a:solidFill>
                <a:latin typeface="Calibri" panose="020F0502020204030204" pitchFamily="34" charset="0"/>
                <a:ea typeface="Arial"/>
                <a:cs typeface="Calibri" panose="020F0502020204030204" pitchFamily="34" charset="0"/>
                <a:sym typeface="Arial"/>
              </a:rPr>
              <a:t> de Selección: Sentencia </a:t>
            </a: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IF-THEN-</a:t>
            </a:r>
            <a:r>
              <a:rPr lang="es-CL" sz="1200" b="1" i="0" u="none" strike="noStrike" cap="none" baseline="0" dirty="0">
                <a:solidFill>
                  <a:srgbClr val="000000"/>
                </a:solidFill>
                <a:latin typeface="Calibri" panose="020F0502020204030204" pitchFamily="34" charset="0"/>
                <a:ea typeface="Arial"/>
                <a:cs typeface="Calibri" panose="020F0502020204030204" pitchFamily="34" charset="0"/>
                <a:sym typeface="Arial"/>
              </a:rPr>
              <a:t>ELSE</a:t>
            </a:r>
            <a:endPar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0" i="0" u="none" strike="noStrike" cap="none" dirty="0">
                <a:solidFill>
                  <a:srgbClr val="000000"/>
                </a:solidFill>
                <a:effectLst/>
                <a:latin typeface="Calibri" panose="020F0502020204030204" pitchFamily="34" charset="0"/>
                <a:ea typeface="Arial"/>
                <a:cs typeface="Arial"/>
                <a:sym typeface="Arial"/>
              </a:rPr>
              <a:t>En el ejemplo, se obtiene el salario del empleado</a:t>
            </a:r>
            <a:r>
              <a:rPr lang="es-CL" sz="1200" b="0" i="0" u="none" strike="noStrike" cap="none" baseline="0" dirty="0">
                <a:solidFill>
                  <a:srgbClr val="000000"/>
                </a:solidFill>
                <a:effectLst/>
                <a:latin typeface="Calibri" panose="020F0502020204030204" pitchFamily="34" charset="0"/>
                <a:ea typeface="Arial"/>
                <a:cs typeface="Arial"/>
                <a:sym typeface="Arial"/>
              </a:rPr>
              <a:t> 150 (valor que se le asigna a la variable </a:t>
            </a:r>
            <a:r>
              <a:rPr lang="es-CL" sz="1200" b="0" i="0" u="none" strike="noStrike" cap="none" baseline="0" dirty="0" err="1">
                <a:solidFill>
                  <a:srgbClr val="000000"/>
                </a:solidFill>
                <a:effectLst/>
                <a:latin typeface="Calibri" panose="020F0502020204030204" pitchFamily="34" charset="0"/>
                <a:ea typeface="Arial"/>
                <a:cs typeface="Arial"/>
                <a:sym typeface="Arial"/>
              </a:rPr>
              <a:t>bind</a:t>
            </a:r>
            <a:r>
              <a:rPr lang="es-CL" sz="1200" b="0" i="0" u="none" strike="noStrike" cap="none" baseline="0" dirty="0">
                <a:solidFill>
                  <a:srgbClr val="000000"/>
                </a:solidFill>
                <a:effectLst/>
                <a:latin typeface="Calibri" panose="020F0502020204030204" pitchFamily="34" charset="0"/>
                <a:ea typeface="Arial"/>
                <a:cs typeface="Arial"/>
                <a:sym typeface="Arial"/>
              </a:rPr>
              <a:t> </a:t>
            </a:r>
            <a:r>
              <a:rPr lang="es-CL" sz="1200" b="0" i="0" u="none" strike="noStrike" cap="none" baseline="0" dirty="0" err="1">
                <a:solidFill>
                  <a:srgbClr val="000000"/>
                </a:solidFill>
                <a:effectLst/>
                <a:latin typeface="Calibri" panose="020F0502020204030204" pitchFamily="34" charset="0"/>
                <a:ea typeface="Arial"/>
                <a:cs typeface="Arial"/>
                <a:sym typeface="Arial"/>
              </a:rPr>
              <a:t>b_id_emp</a:t>
            </a:r>
            <a:r>
              <a:rPr lang="es-CL" sz="1200" b="0" i="0" u="none" strike="noStrike" cap="none" baseline="0" dirty="0">
                <a:solidFill>
                  <a:srgbClr val="000000"/>
                </a:solidFill>
                <a:effectLst/>
                <a:latin typeface="Calibri" panose="020F0502020204030204" pitchFamily="34" charset="0"/>
                <a:ea typeface="Arial"/>
                <a:cs typeface="Arial"/>
                <a:sym typeface="Arial"/>
              </a:rPr>
              <a:t>). La condición del bloque retorna verdadero si el salario obtenido es menor a 5000 y se aumentará el salario del empleado en un 30% del valor que posee, si la condición retorna falso, entonces el bloque aumentará el salario del empleado en un 10%.</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0" i="0" u="none" strike="noStrike" cap="none" baseline="0" dirty="0">
                <a:solidFill>
                  <a:srgbClr val="000000"/>
                </a:solidFill>
                <a:effectLst/>
                <a:latin typeface="Calibri" panose="020F0502020204030204" pitchFamily="34" charset="0"/>
                <a:ea typeface="Arial"/>
                <a:cs typeface="Arial"/>
                <a:sym typeface="Arial"/>
              </a:rPr>
              <a:t>En esta caso, como el salario del empleado 150 de 10000, el bloque aumenta el salario en un 10%.</a:t>
            </a:r>
            <a:endParaRPr lang="es-CL" sz="1200" b="0" i="0" u="none" strike="noStrike" cap="none" dirty="0">
              <a:solidFill>
                <a:srgbClr val="000000"/>
              </a:solidFill>
              <a:effectLst/>
              <a:latin typeface="Calibri" panose="020F0502020204030204" pitchFamily="34" charset="0"/>
              <a:ea typeface="Arial"/>
              <a:cs typeface="Arial"/>
              <a:sym typeface="Arial"/>
            </a:endParaRPr>
          </a:p>
        </p:txBody>
      </p:sp>
    </p:spTree>
    <p:extLst>
      <p:ext uri="{BB962C8B-B14F-4D97-AF65-F5344CB8AC3E}">
        <p14:creationId xmlns:p14="http://schemas.microsoft.com/office/powerpoint/2010/main" val="1140030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Estructuras</a:t>
            </a:r>
            <a:r>
              <a:rPr lang="es-CL" sz="1200" b="1" i="0" u="none" strike="noStrike" cap="none" baseline="0" dirty="0">
                <a:solidFill>
                  <a:srgbClr val="000000"/>
                </a:solidFill>
                <a:latin typeface="Calibri" panose="020F0502020204030204" pitchFamily="34" charset="0"/>
                <a:ea typeface="Arial"/>
                <a:cs typeface="Calibri" panose="020F0502020204030204" pitchFamily="34" charset="0"/>
                <a:sym typeface="Arial"/>
              </a:rPr>
              <a:t> de Selección: Sentencia </a:t>
            </a: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IF-THEN-ELSIF-ELSE</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ES" sz="1200" dirty="0"/>
              <a:t>Se utiliza la sentencia IF-THEN-ELSIF cuando se desea ejecutar un conjunto de sentencias</a:t>
            </a:r>
            <a:r>
              <a:rPr lang="es-ES" sz="1200" baseline="0" dirty="0"/>
              <a:t> (SQL y/o PL/SQL)</a:t>
            </a:r>
            <a:r>
              <a:rPr lang="es-ES" sz="1200" dirty="0"/>
              <a:t> si la</a:t>
            </a:r>
            <a:r>
              <a:rPr lang="es-ES" sz="1200" baseline="0" dirty="0"/>
              <a:t> </a:t>
            </a:r>
            <a:r>
              <a:rPr lang="es-ES" sz="1200" dirty="0"/>
              <a:t>condition1 es TRUE (verdadera), o un conjunto diferente de sentencias (SQL y/o PL/SQL) cuando la condition2 es TRUE (verdadera) o un conjunto diferente de sentencias (SQL y/o PL/SQL) cuando la ninguna de las condiciones</a:t>
            </a:r>
            <a:r>
              <a:rPr lang="es-ES" sz="1200" baseline="0" dirty="0"/>
              <a:t> evaluadas son </a:t>
            </a:r>
            <a:r>
              <a:rPr lang="es-ES" sz="1200" dirty="0"/>
              <a:t>TRUE (verdaderas).</a:t>
            </a:r>
            <a:endParaRPr lang="es-CL" sz="1200" b="0" i="0" u="none" strike="noStrike" cap="none" dirty="0">
              <a:solidFill>
                <a:srgbClr val="000000"/>
              </a:solidFill>
              <a:effectLst/>
              <a:latin typeface="Calibri" panose="020F0502020204030204" pitchFamily="34" charset="0"/>
              <a:ea typeface="Arial"/>
              <a:cs typeface="Arial"/>
              <a:sym typeface="Arial"/>
            </a:endParaRPr>
          </a:p>
        </p:txBody>
      </p:sp>
    </p:spTree>
    <p:extLst>
      <p:ext uri="{BB962C8B-B14F-4D97-AF65-F5344CB8AC3E}">
        <p14:creationId xmlns:p14="http://schemas.microsoft.com/office/powerpoint/2010/main" val="440050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Estructuras</a:t>
            </a:r>
            <a:r>
              <a:rPr lang="es-CL" sz="1200" b="1" i="0" u="none" strike="noStrike" cap="none" baseline="0" dirty="0">
                <a:solidFill>
                  <a:srgbClr val="000000"/>
                </a:solidFill>
                <a:latin typeface="Calibri" panose="020F0502020204030204" pitchFamily="34" charset="0"/>
                <a:ea typeface="Arial"/>
                <a:cs typeface="Calibri" panose="020F0502020204030204" pitchFamily="34" charset="0"/>
                <a:sym typeface="Arial"/>
              </a:rPr>
              <a:t> de Selección: Sentencia </a:t>
            </a: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IF-THEN-ELSIF-ELSE</a:t>
            </a:r>
            <a:endParaRPr lang="es-CL" sz="1200" b="0" i="0" u="none" strike="noStrike" cap="none" dirty="0">
              <a:solidFill>
                <a:srgbClr val="000000"/>
              </a:solidFill>
              <a:effectLst/>
              <a:latin typeface="Calibri" panose="020F0502020204030204" pitchFamily="34" charset="0"/>
              <a:ea typeface="Arial"/>
              <a:cs typeface="Arial"/>
              <a:sym typeface="Arial"/>
            </a:endParaRP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0" i="0" u="none" strike="noStrike" cap="none" dirty="0">
                <a:solidFill>
                  <a:srgbClr val="000000"/>
                </a:solidFill>
                <a:effectLst/>
                <a:latin typeface="Calibri" panose="020F0502020204030204" pitchFamily="34" charset="0"/>
                <a:ea typeface="Arial"/>
                <a:cs typeface="Arial"/>
                <a:sym typeface="Arial"/>
              </a:rPr>
              <a:t>El bloque PL/SQL del ejemplo, valida el valor de la variable </a:t>
            </a:r>
            <a:r>
              <a:rPr lang="es-CL" sz="1200" b="0" i="0" u="none" strike="noStrike" cap="none" dirty="0" err="1">
                <a:solidFill>
                  <a:srgbClr val="000000"/>
                </a:solidFill>
                <a:effectLst/>
                <a:latin typeface="Calibri" panose="020F0502020204030204" pitchFamily="34" charset="0"/>
                <a:ea typeface="Arial"/>
                <a:cs typeface="Arial"/>
                <a:sym typeface="Arial"/>
              </a:rPr>
              <a:t>v_mi_edad</a:t>
            </a:r>
            <a:r>
              <a:rPr lang="es-CL" sz="1200" b="0" i="0" u="none" strike="noStrike" cap="none" dirty="0">
                <a:solidFill>
                  <a:srgbClr val="000000"/>
                </a:solidFill>
                <a:effectLst/>
                <a:latin typeface="Calibri" panose="020F0502020204030204" pitchFamily="34" charset="0"/>
                <a:ea typeface="Arial"/>
                <a:cs typeface="Arial"/>
                <a:sym typeface="Arial"/>
              </a:rPr>
              <a:t>. La cláusula IF contiene múltiples cláusulas ELSIF y un ELSE. La condición para ELSIF son seguidas por la cláusula THEN que es ejecutada si la condición del ELSIF retorna TRUE. Cuando se tienen múltiples cláusulas ELSIF, si la primera condición es FALSE o NULL el control pasa a la siguiente cláusula ELSIF hasta que alguna de ellas retorne TRUE. Las condiciones son evaluadas una a una. Si todas son FALSE o NULL se ejecutarán las sentencias de la cláusula ELSE si existe.</a:t>
            </a:r>
            <a:r>
              <a:rPr lang="es-CL" sz="1200" b="0" i="0" u="none" strike="noStrike" cap="none" baseline="0" dirty="0">
                <a:solidFill>
                  <a:srgbClr val="000000"/>
                </a:solidFill>
                <a:effectLst/>
                <a:latin typeface="Calibri" panose="020F0502020204030204" pitchFamily="34" charset="0"/>
                <a:ea typeface="Arial"/>
                <a:cs typeface="Arial"/>
                <a:sym typeface="Arial"/>
              </a:rPr>
              <a:t> En este caso, el bloque muestra el mensaje Yo estoy en mis treintas porque el segundo ELSIF retorna TRUE.</a:t>
            </a:r>
            <a:endParaRPr lang="es-CL" sz="1200" b="0" i="0" u="none" strike="noStrike" cap="none" dirty="0">
              <a:solidFill>
                <a:srgbClr val="000000"/>
              </a:solidFill>
              <a:effectLst/>
              <a:latin typeface="Calibri" panose="020F0502020204030204" pitchFamily="34" charset="0"/>
              <a:ea typeface="Arial"/>
              <a:cs typeface="Arial"/>
              <a:sym typeface="Arial"/>
            </a:endParaRPr>
          </a:p>
        </p:txBody>
      </p:sp>
    </p:spTree>
    <p:extLst>
      <p:ext uri="{BB962C8B-B14F-4D97-AF65-F5344CB8AC3E}">
        <p14:creationId xmlns:p14="http://schemas.microsoft.com/office/powerpoint/2010/main" val="1064592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Estructuras</a:t>
            </a:r>
            <a:r>
              <a:rPr lang="es-CL" sz="1200" b="1" i="0" u="none" strike="noStrike" cap="none" baseline="0" dirty="0">
                <a:solidFill>
                  <a:srgbClr val="000000"/>
                </a:solidFill>
                <a:latin typeface="Calibri" panose="020F0502020204030204" pitchFamily="34" charset="0"/>
                <a:ea typeface="Arial"/>
                <a:cs typeface="Calibri" panose="020F0502020204030204" pitchFamily="34" charset="0"/>
                <a:sym typeface="Arial"/>
              </a:rPr>
              <a:t> de Selección: Sentencia </a:t>
            </a: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IF-THEN-ELSIF-ELSE</a:t>
            </a:r>
            <a:endParaRPr lang="es-CL" sz="1200" b="0" i="0" u="none" strike="noStrike" cap="none" dirty="0">
              <a:solidFill>
                <a:srgbClr val="000000"/>
              </a:solidFill>
              <a:effectLst/>
              <a:latin typeface="Calibri" panose="020F0502020204030204" pitchFamily="34" charset="0"/>
              <a:ea typeface="Arial"/>
              <a:cs typeface="Arial"/>
              <a:sym typeface="Arial"/>
            </a:endParaRP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0" i="0" u="none" strike="noStrike" cap="none" dirty="0">
                <a:solidFill>
                  <a:srgbClr val="000000"/>
                </a:solidFill>
                <a:effectLst/>
                <a:latin typeface="Calibri" panose="020F0502020204030204" pitchFamily="34" charset="0"/>
                <a:ea typeface="Arial"/>
                <a:cs typeface="Arial"/>
                <a:sym typeface="Arial"/>
              </a:rPr>
              <a:t>En el ejemplo, se valida el salario máximo obtenido desde tabla empleados. Las cláusulas son evaluadas una a una hasta que alguna de ellas retorne TRUE. Si todas la condiciones son FALSE o NULL se ejecutarán las sentencias de la cláusula ELSE (si existe). En esta caso, el salario máximo es 24100 por lo tanto el bloque mostrará el mensaje Salario máximo es mayor a 20000 de la cláusula ELSE.</a:t>
            </a:r>
          </a:p>
        </p:txBody>
      </p:sp>
    </p:spTree>
    <p:extLst>
      <p:ext uri="{BB962C8B-B14F-4D97-AF65-F5344CB8AC3E}">
        <p14:creationId xmlns:p14="http://schemas.microsoft.com/office/powerpoint/2010/main" val="2746540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Estructuras</a:t>
            </a:r>
            <a:r>
              <a:rPr lang="es-CL" sz="1200" b="1" i="0" u="none" strike="noStrike" cap="none" baseline="0" dirty="0">
                <a:solidFill>
                  <a:srgbClr val="000000"/>
                </a:solidFill>
                <a:latin typeface="Calibri" panose="020F0502020204030204" pitchFamily="34" charset="0"/>
                <a:ea typeface="Arial"/>
                <a:cs typeface="Calibri" panose="020F0502020204030204" pitchFamily="34" charset="0"/>
                <a:sym typeface="Arial"/>
              </a:rPr>
              <a:t> de Selección: Sentencia </a:t>
            </a: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IF-THEN-ELSIF-ELSE</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0" i="0" u="none" strike="noStrike" cap="none" dirty="0">
                <a:solidFill>
                  <a:srgbClr val="000000"/>
                </a:solidFill>
                <a:effectLst/>
                <a:latin typeface="Calibri" panose="020F0502020204030204" pitchFamily="34" charset="0"/>
                <a:ea typeface="Arial"/>
                <a:cs typeface="Arial"/>
                <a:sym typeface="Arial"/>
              </a:rPr>
              <a:t>En el ejemplo, se obtiene el salario del empleado</a:t>
            </a:r>
            <a:r>
              <a:rPr lang="es-CL" sz="1200" b="0" i="0" u="none" strike="noStrike" cap="none" baseline="0" dirty="0">
                <a:solidFill>
                  <a:srgbClr val="000000"/>
                </a:solidFill>
                <a:effectLst/>
                <a:latin typeface="Calibri" panose="020F0502020204030204" pitchFamily="34" charset="0"/>
                <a:ea typeface="Arial"/>
                <a:cs typeface="Arial"/>
                <a:sym typeface="Arial"/>
              </a:rPr>
              <a:t> 100 (valor que se le asigna a la variable </a:t>
            </a:r>
            <a:r>
              <a:rPr lang="es-CL" sz="1200" b="0" i="0" u="none" strike="noStrike" cap="none" baseline="0" dirty="0" err="1">
                <a:solidFill>
                  <a:srgbClr val="000000"/>
                </a:solidFill>
                <a:effectLst/>
                <a:latin typeface="Calibri" panose="020F0502020204030204" pitchFamily="34" charset="0"/>
                <a:ea typeface="Arial"/>
                <a:cs typeface="Arial"/>
                <a:sym typeface="Arial"/>
              </a:rPr>
              <a:t>bind</a:t>
            </a:r>
            <a:r>
              <a:rPr lang="es-CL" sz="1200" b="0" i="0" u="none" strike="noStrike" cap="none" baseline="0" dirty="0">
                <a:solidFill>
                  <a:srgbClr val="000000"/>
                </a:solidFill>
                <a:effectLst/>
                <a:latin typeface="Calibri" panose="020F0502020204030204" pitchFamily="34" charset="0"/>
                <a:ea typeface="Arial"/>
                <a:cs typeface="Arial"/>
                <a:sym typeface="Arial"/>
              </a:rPr>
              <a:t> </a:t>
            </a:r>
            <a:r>
              <a:rPr lang="es-CL" sz="1200" b="0" i="0" u="none" strike="noStrike" cap="none" baseline="0" dirty="0" err="1">
                <a:solidFill>
                  <a:srgbClr val="000000"/>
                </a:solidFill>
                <a:effectLst/>
                <a:latin typeface="Calibri" panose="020F0502020204030204" pitchFamily="34" charset="0"/>
                <a:ea typeface="Arial"/>
                <a:cs typeface="Arial"/>
                <a:sym typeface="Arial"/>
              </a:rPr>
              <a:t>b_id_emp</a:t>
            </a:r>
            <a:r>
              <a:rPr lang="es-CL" sz="1200" b="0" i="0" u="none" strike="noStrike" cap="none" baseline="0" dirty="0">
                <a:solidFill>
                  <a:srgbClr val="000000"/>
                </a:solidFill>
                <a:effectLst/>
                <a:latin typeface="Calibri" panose="020F0502020204030204" pitchFamily="34" charset="0"/>
                <a:ea typeface="Arial"/>
                <a:cs typeface="Arial"/>
                <a:sym typeface="Arial"/>
              </a:rPr>
              <a:t>). El empleado 100 posee un salario de 24000 por lo tanto, no cumple con ninguna de las condiciones que se evalúan en el bloque. Como la sentencia IF no posee una cláusula ELSE, entonces no se realiza ninguna acción. </a:t>
            </a:r>
            <a:endParaRPr lang="es-CL" sz="1200" b="0" i="0" u="none" strike="noStrike" cap="none" dirty="0">
              <a:solidFill>
                <a:srgbClr val="000000"/>
              </a:solidFill>
              <a:effectLst/>
              <a:latin typeface="Calibri" panose="020F0502020204030204" pitchFamily="34" charset="0"/>
              <a:ea typeface="Arial"/>
              <a:cs typeface="Arial"/>
              <a:sym typeface="Arial"/>
            </a:endParaRPr>
          </a:p>
        </p:txBody>
      </p:sp>
    </p:spTree>
    <p:extLst>
      <p:ext uri="{BB962C8B-B14F-4D97-AF65-F5344CB8AC3E}">
        <p14:creationId xmlns:p14="http://schemas.microsoft.com/office/powerpoint/2010/main" val="12934796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1" dirty="0">
                <a:solidFill>
                  <a:prstClr val="white"/>
                </a:solidFill>
                <a:latin typeface="Calibri"/>
              </a:rPr>
              <a:t>Valores Nulos en Sentencias IF</a:t>
            </a:r>
            <a:endPar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0" i="0" u="none" strike="noStrike" cap="none" dirty="0">
                <a:solidFill>
                  <a:srgbClr val="000000"/>
                </a:solidFill>
                <a:effectLst/>
                <a:latin typeface="Calibri" panose="020F0502020204030204" pitchFamily="34" charset="0"/>
                <a:ea typeface="Arial"/>
                <a:cs typeface="Arial"/>
                <a:sym typeface="Arial"/>
              </a:rPr>
              <a:t>Cuando se</a:t>
            </a:r>
            <a:r>
              <a:rPr lang="es-CL" sz="1200" b="0" i="0" u="none" strike="noStrike" cap="none" baseline="0" dirty="0">
                <a:solidFill>
                  <a:srgbClr val="000000"/>
                </a:solidFill>
                <a:effectLst/>
                <a:latin typeface="Calibri" panose="020F0502020204030204" pitchFamily="34" charset="0"/>
                <a:ea typeface="Arial"/>
                <a:cs typeface="Arial"/>
                <a:sym typeface="Arial"/>
              </a:rPr>
              <a:t> realizan comparaciones que involucren valores nulos, el resultado siempre será NULL (nulo). Si en un bloque PL/QL se requiere preguntar que una variable contenga un valor, se debe usar el operador lógico NOT (NOT NULL). SI se desea preguntar por el valor NULO de una variable se debe usar IS NULL.</a:t>
            </a:r>
            <a:endParaRPr lang="es-CL" sz="1200" b="0" i="0" u="none" strike="noStrike" cap="none" dirty="0">
              <a:solidFill>
                <a:srgbClr val="000000"/>
              </a:solidFill>
              <a:effectLst/>
              <a:latin typeface="Calibri" panose="020F0502020204030204" pitchFamily="34" charset="0"/>
              <a:ea typeface="Arial"/>
              <a:cs typeface="Arial"/>
              <a:sym typeface="Arial"/>
            </a:endParaRP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0" i="0" u="none" strike="noStrike" cap="none" dirty="0">
                <a:solidFill>
                  <a:srgbClr val="000000"/>
                </a:solidFill>
                <a:effectLst/>
                <a:latin typeface="Calibri" panose="020F0502020204030204" pitchFamily="34" charset="0"/>
                <a:ea typeface="Arial"/>
                <a:cs typeface="Arial"/>
                <a:sym typeface="Arial"/>
              </a:rPr>
              <a:t>En el bloque PL/SQL la condición retorna NULL no TRUE (verdadero), por lo tanto, se ejecuta la sentencia después del ELSE.</a:t>
            </a:r>
          </a:p>
        </p:txBody>
      </p:sp>
    </p:spTree>
    <p:extLst>
      <p:ext uri="{BB962C8B-B14F-4D97-AF65-F5344CB8AC3E}">
        <p14:creationId xmlns:p14="http://schemas.microsoft.com/office/powerpoint/2010/main" val="1023562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1" dirty="0">
                <a:solidFill>
                  <a:prstClr val="white"/>
                </a:solidFill>
                <a:latin typeface="Calibri"/>
              </a:rPr>
              <a:t>Valores Nulos en Sentencias IF</a:t>
            </a:r>
            <a:endPar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0" i="0" u="none" strike="noStrike" cap="none" dirty="0">
                <a:solidFill>
                  <a:srgbClr val="000000"/>
                </a:solidFill>
                <a:effectLst/>
                <a:latin typeface="Calibri" panose="020F0502020204030204" pitchFamily="34" charset="0"/>
                <a:ea typeface="Arial"/>
                <a:cs typeface="Arial"/>
                <a:sym typeface="Arial"/>
              </a:rPr>
              <a:t>En la condición del bloque PL/SQL se pregunta si los valores de las variables son Nulos o no. Como ambas variables han sido inicializadas NULAS la sentencia que se ejecutará es la que se especifica a continuación de la instrucción THEN del ELSIF.</a:t>
            </a:r>
          </a:p>
        </p:txBody>
      </p:sp>
    </p:spTree>
    <p:extLst>
      <p:ext uri="{BB962C8B-B14F-4D97-AF65-F5344CB8AC3E}">
        <p14:creationId xmlns:p14="http://schemas.microsoft.com/office/powerpoint/2010/main" val="21759739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CASE: Expresiones</a:t>
            </a:r>
          </a:p>
          <a:p>
            <a:pPr marL="0" indent="0" algn="just" eaLnBrk="1" hangingPunct="1">
              <a:lnSpc>
                <a:spcPct val="80000"/>
              </a:lnSpc>
              <a:buNone/>
            </a:pP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la sintaxis:</a:t>
            </a:r>
          </a:p>
          <a:p>
            <a:pPr marL="171450" indent="-171450" algn="just" eaLnBrk="1" hangingPunct="1">
              <a:lnSpc>
                <a:spcPct val="80000"/>
              </a:lnSpc>
              <a:buFont typeface="Arial" panose="020B0604020202020204" pitchFamily="34" charset="0"/>
              <a:buChar char="•"/>
            </a:pP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Para retornar el </a:t>
            </a:r>
            <a:r>
              <a:rPr lang="es-CL" sz="1200" b="1" i="1" u="none" strike="noStrike" cap="none" dirty="0">
                <a:solidFill>
                  <a:srgbClr val="000000"/>
                </a:solidFill>
                <a:latin typeface="Calibri" panose="020F0502020204030204" pitchFamily="34" charset="0"/>
                <a:ea typeface="Arial"/>
                <a:cs typeface="Calibri" panose="020F0502020204030204" pitchFamily="34" charset="0"/>
                <a:sym typeface="Arial"/>
              </a:rPr>
              <a:t>resultado</a:t>
            </a: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 la expresión CASE usa un </a:t>
            </a:r>
            <a:r>
              <a:rPr lang="es-CL" sz="1200" b="1" i="1" u="none" strike="noStrike" cap="none" dirty="0">
                <a:solidFill>
                  <a:srgbClr val="000000"/>
                </a:solidFill>
                <a:latin typeface="Calibri" panose="020F0502020204030204" pitchFamily="34" charset="0"/>
                <a:ea typeface="Arial"/>
                <a:cs typeface="Calibri" panose="020F0502020204030204" pitchFamily="34" charset="0"/>
                <a:sym typeface="Arial"/>
              </a:rPr>
              <a:t>selector</a:t>
            </a: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 y una </a:t>
            </a:r>
            <a:r>
              <a:rPr lang="es-CL" sz="1200" b="1" i="1" u="none" strike="noStrike" cap="none" dirty="0">
                <a:solidFill>
                  <a:srgbClr val="000000"/>
                </a:solidFill>
                <a:latin typeface="Calibri" panose="020F0502020204030204" pitchFamily="34" charset="0"/>
                <a:ea typeface="Arial"/>
                <a:cs typeface="Calibri" panose="020F0502020204030204" pitchFamily="34" charset="0"/>
                <a:sym typeface="Arial"/>
              </a:rPr>
              <a:t>expresión</a:t>
            </a: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 cuyo valor es usado para retornar uno de las diferentes alternativas</a:t>
            </a:r>
          </a:p>
          <a:p>
            <a:pPr marL="171450" indent="-171450" algn="just" eaLnBrk="1" hangingPunct="1">
              <a:lnSpc>
                <a:spcPct val="80000"/>
              </a:lnSpc>
              <a:buFont typeface="Arial" panose="020B0604020202020204" pitchFamily="34" charset="0"/>
              <a:buChar char="•"/>
            </a:pP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El </a:t>
            </a:r>
            <a:r>
              <a:rPr lang="es-CL" sz="1200" b="1" i="1" u="none" strike="noStrike" cap="none" dirty="0">
                <a:solidFill>
                  <a:srgbClr val="000000"/>
                </a:solidFill>
                <a:latin typeface="Calibri" panose="020F0502020204030204" pitchFamily="34" charset="0"/>
                <a:ea typeface="Arial"/>
                <a:cs typeface="Calibri" panose="020F0502020204030204" pitchFamily="34" charset="0"/>
                <a:sym typeface="Arial"/>
              </a:rPr>
              <a:t>selector</a:t>
            </a: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es seguido de una o más cláusulas WHEN que son chequeadas secuencialmente.</a:t>
            </a:r>
          </a:p>
          <a:p>
            <a:pPr marL="171450" indent="-171450" algn="just" eaLnBrk="1" hangingPunct="1">
              <a:lnSpc>
                <a:spcPct val="80000"/>
              </a:lnSpc>
              <a:buFont typeface="Arial" panose="020B0604020202020204" pitchFamily="34" charset="0"/>
              <a:buChar char="•"/>
            </a:pP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El valor del </a:t>
            </a:r>
            <a:r>
              <a:rPr lang="es-CL" sz="1200" b="1" i="1" u="none" strike="noStrike" cap="none" dirty="0">
                <a:solidFill>
                  <a:srgbClr val="000000"/>
                </a:solidFill>
                <a:latin typeface="Calibri" panose="020F0502020204030204" pitchFamily="34" charset="0"/>
                <a:ea typeface="Arial"/>
                <a:cs typeface="Calibri" panose="020F0502020204030204" pitchFamily="34" charset="0"/>
                <a:sym typeface="Arial"/>
              </a:rPr>
              <a:t>selector</a:t>
            </a: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 determina que resultado se retorna.</a:t>
            </a:r>
          </a:p>
          <a:p>
            <a:pPr marL="171450" indent="-171450" algn="just" eaLnBrk="1" hangingPunct="1">
              <a:lnSpc>
                <a:spcPct val="80000"/>
              </a:lnSpc>
              <a:buFont typeface="Arial" panose="020B0604020202020204" pitchFamily="34" charset="0"/>
              <a:buChar char="•"/>
            </a:pP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Si el valor del </a:t>
            </a:r>
            <a:r>
              <a:rPr lang="es-CL" sz="1200" b="1" i="1" u="none" strike="noStrike" cap="none" dirty="0">
                <a:solidFill>
                  <a:srgbClr val="000000"/>
                </a:solidFill>
                <a:latin typeface="Calibri" panose="020F0502020204030204" pitchFamily="34" charset="0"/>
                <a:ea typeface="Arial"/>
                <a:cs typeface="Calibri" panose="020F0502020204030204" pitchFamily="34" charset="0"/>
                <a:sym typeface="Arial"/>
              </a:rPr>
              <a:t>selector</a:t>
            </a: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es igual al valor de la expresión  de la cláusula WHEN ésta es ejecutada y el </a:t>
            </a:r>
            <a:r>
              <a:rPr lang="es-CL" sz="1200" b="1" i="1" u="none" strike="noStrike" cap="none" dirty="0">
                <a:solidFill>
                  <a:srgbClr val="000000"/>
                </a:solidFill>
                <a:latin typeface="Calibri" panose="020F0502020204030204" pitchFamily="34" charset="0"/>
                <a:ea typeface="Arial"/>
                <a:cs typeface="Calibri" panose="020F0502020204030204" pitchFamily="34" charset="0"/>
                <a:sym typeface="Arial"/>
              </a:rPr>
              <a:t>resultado </a:t>
            </a: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correspondiente es retornado.</a:t>
            </a:r>
          </a:p>
          <a:p>
            <a:pPr marL="171450" indent="-171450" algn="just" eaLnBrk="1" hangingPunct="1">
              <a:lnSpc>
                <a:spcPct val="80000"/>
              </a:lnSpc>
              <a:buFont typeface="Arial" panose="020B0604020202020204" pitchFamily="34" charset="0"/>
              <a:buChar char="•"/>
            </a:pP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Las cláusulas WHEN contiene </a:t>
            </a:r>
            <a:r>
              <a:rPr lang="es-CL" sz="1200" b="1" i="1" u="none" strike="noStrike" cap="none" dirty="0">
                <a:solidFill>
                  <a:srgbClr val="000000"/>
                </a:solidFill>
                <a:latin typeface="Calibri" panose="020F0502020204030204" pitchFamily="34" charset="0"/>
                <a:ea typeface="Arial"/>
                <a:cs typeface="Calibri" panose="020F0502020204030204" pitchFamily="34" charset="0"/>
                <a:sym typeface="Arial"/>
              </a:rPr>
              <a:t>condiciones</a:t>
            </a: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 de búsqueda que devuelven un valor </a:t>
            </a:r>
            <a:r>
              <a:rPr lang="es-CL"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Booelano</a:t>
            </a: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a:t>
            </a:r>
          </a:p>
        </p:txBody>
      </p:sp>
    </p:spTree>
    <p:extLst>
      <p:ext uri="{BB962C8B-B14F-4D97-AF65-F5344CB8AC3E}">
        <p14:creationId xmlns:p14="http://schemas.microsoft.com/office/powerpoint/2010/main" val="6859407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CL" sz="1200" b="1" dirty="0">
                <a:solidFill>
                  <a:prstClr val="white"/>
                </a:solidFill>
                <a:latin typeface="Calibri"/>
              </a:rPr>
              <a:t>CASE: Expresiones</a:t>
            </a:r>
          </a:p>
          <a:p>
            <a:pPr marL="0" indent="0" algn="just" eaLnBrk="1" hangingPunct="1">
              <a:lnSpc>
                <a:spcPct val="80000"/>
              </a:lnSpc>
              <a:buNone/>
            </a:pP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el bloque del ejemplo, el selector </a:t>
            </a:r>
            <a:r>
              <a:rPr lang="es-CL"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v_calidad</a:t>
            </a: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 determina el valor que la variable </a:t>
            </a:r>
            <a:r>
              <a:rPr lang="es-CL"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v_valoracion</a:t>
            </a: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 tendrá. En este caso, será el valor ‘Excelente’, ya que la variable calidad se ha inicializa en ‘A’.</a:t>
            </a:r>
          </a:p>
          <a:p>
            <a:pPr marL="0" indent="0" algn="just" eaLnBrk="1" hangingPunct="1">
              <a:lnSpc>
                <a:spcPct val="80000"/>
              </a:lnSpc>
              <a:buNone/>
            </a:pPr>
            <a:endPar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86166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CL" sz="1200" b="1" dirty="0">
                <a:solidFill>
                  <a:prstClr val="white"/>
                </a:solidFill>
                <a:latin typeface="Calibri"/>
              </a:rPr>
              <a:t>CASE: Expresiones</a:t>
            </a:r>
          </a:p>
          <a:p>
            <a:pPr marL="0" indent="0" algn="just" eaLnBrk="1" hangingPunct="1">
              <a:lnSpc>
                <a:spcPct val="80000"/>
              </a:lnSpc>
              <a:buNone/>
            </a:pP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el bloque del ejemplo, no existe un selector ya que en este caso las cláusulas WHEN contienen una expresión de testeo que retornará un valor  booleano. Cuando la expresión de testeo o búsqueda retorne TRUE su resultado será asignado a la variable </a:t>
            </a:r>
            <a:r>
              <a:rPr lang="es-CL"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v_valoracion</a:t>
            </a: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 según el salario promedio.</a:t>
            </a:r>
          </a:p>
          <a:p>
            <a:pPr marL="0" indent="0" algn="just" eaLnBrk="1" hangingPunct="1">
              <a:lnSpc>
                <a:spcPct val="80000"/>
              </a:lnSpc>
              <a:buNone/>
            </a:pP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indent="0" algn="just" eaLnBrk="1" hangingPunct="1">
              <a:lnSpc>
                <a:spcPct val="80000"/>
              </a:lnSpc>
              <a:buNone/>
            </a:pPr>
            <a:endPar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2923721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3392f1e7f_0_5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63392f1e7f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7813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solidFill>
                  <a:prstClr val="white"/>
                </a:solidFill>
                <a:latin typeface="Calibri"/>
              </a:rPr>
              <a:t>CASE: Expresiones</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0" i="0" u="none" strike="noStrike" cap="none" dirty="0">
                <a:solidFill>
                  <a:srgbClr val="000000"/>
                </a:solidFill>
                <a:effectLst/>
                <a:latin typeface="Calibri" panose="020F0502020204030204" pitchFamily="34" charset="0"/>
                <a:ea typeface="Arial"/>
                <a:cs typeface="Arial"/>
                <a:sym typeface="Arial"/>
              </a:rPr>
              <a:t>En el bloque del ejemplo, se obtiene el salario del empleado</a:t>
            </a:r>
            <a:r>
              <a:rPr lang="es-CL" sz="1200" b="0" i="0" u="none" strike="noStrike" cap="none" baseline="0" dirty="0">
                <a:solidFill>
                  <a:srgbClr val="000000"/>
                </a:solidFill>
                <a:effectLst/>
                <a:latin typeface="Calibri" panose="020F0502020204030204" pitchFamily="34" charset="0"/>
                <a:ea typeface="Arial"/>
                <a:cs typeface="Arial"/>
                <a:sym typeface="Arial"/>
              </a:rPr>
              <a:t> 100 (valor que se le asigna a la variable </a:t>
            </a:r>
            <a:r>
              <a:rPr lang="es-CL" sz="1200" b="0" i="0" u="none" strike="noStrike" cap="none" baseline="0" dirty="0" err="1">
                <a:solidFill>
                  <a:srgbClr val="000000"/>
                </a:solidFill>
                <a:effectLst/>
                <a:latin typeface="Calibri" panose="020F0502020204030204" pitchFamily="34" charset="0"/>
                <a:ea typeface="Arial"/>
                <a:cs typeface="Arial"/>
                <a:sym typeface="Arial"/>
              </a:rPr>
              <a:t>bind</a:t>
            </a:r>
            <a:r>
              <a:rPr lang="es-CL" sz="1200" b="0" i="0" u="none" strike="noStrike" cap="none" baseline="0" dirty="0">
                <a:solidFill>
                  <a:srgbClr val="000000"/>
                </a:solidFill>
                <a:effectLst/>
                <a:latin typeface="Calibri" panose="020F0502020204030204" pitchFamily="34" charset="0"/>
                <a:ea typeface="Arial"/>
                <a:cs typeface="Arial"/>
                <a:sym typeface="Arial"/>
              </a:rPr>
              <a:t> </a:t>
            </a:r>
            <a:r>
              <a:rPr lang="es-CL" sz="1200" b="0" i="0" u="none" strike="noStrike" cap="none" baseline="0" dirty="0" err="1">
                <a:solidFill>
                  <a:srgbClr val="000000"/>
                </a:solidFill>
                <a:effectLst/>
                <a:latin typeface="Calibri" panose="020F0502020204030204" pitchFamily="34" charset="0"/>
                <a:ea typeface="Arial"/>
                <a:cs typeface="Arial"/>
                <a:sym typeface="Arial"/>
              </a:rPr>
              <a:t>b_id_emp</a:t>
            </a:r>
            <a:r>
              <a:rPr lang="es-CL" sz="1200" b="0" i="0" u="none" strike="noStrike" cap="none" baseline="0" dirty="0">
                <a:solidFill>
                  <a:srgbClr val="000000"/>
                </a:solidFill>
                <a:effectLst/>
                <a:latin typeface="Calibri" panose="020F0502020204030204" pitchFamily="34" charset="0"/>
                <a:ea typeface="Arial"/>
                <a:cs typeface="Arial"/>
                <a:sym typeface="Arial"/>
              </a:rPr>
              <a:t>). El empleado 100 posee un salario de 24000 por lo tanto, la expresión CASE retorna valor CERO, que es el valor que se almacena en la variable </a:t>
            </a:r>
            <a:r>
              <a:rPr lang="es-CL" sz="1200" b="0" i="0" u="none" strike="noStrike" cap="none" baseline="0" dirty="0" err="1">
                <a:solidFill>
                  <a:srgbClr val="000000"/>
                </a:solidFill>
                <a:effectLst/>
                <a:latin typeface="Calibri" panose="020F0502020204030204" pitchFamily="34" charset="0"/>
                <a:ea typeface="Arial"/>
                <a:cs typeface="Arial"/>
                <a:sym typeface="Arial"/>
              </a:rPr>
              <a:t>v_porc_reajuste</a:t>
            </a:r>
            <a:r>
              <a:rPr lang="es-CL" sz="1200" b="0" i="0" u="none" strike="noStrike" cap="none" baseline="0" dirty="0">
                <a:solidFill>
                  <a:srgbClr val="000000"/>
                </a:solidFill>
                <a:effectLst/>
                <a:latin typeface="Calibri" panose="020F0502020204030204" pitchFamily="34" charset="0"/>
                <a:ea typeface="Arial"/>
                <a:cs typeface="Arial"/>
                <a:sym typeface="Arial"/>
              </a:rPr>
              <a:t>. Por lo tanto, al actualizar el valor del salario de este empleado, su salario se mantiene con el mismo valor que tenía en la tabla.</a:t>
            </a:r>
            <a:endParaRPr lang="es-CL" sz="1200" b="0" i="0" u="none" strike="noStrike" cap="none" dirty="0">
              <a:solidFill>
                <a:srgbClr val="000000"/>
              </a:solidFill>
              <a:effectLst/>
              <a:latin typeface="Calibri" panose="020F0502020204030204" pitchFamily="34" charset="0"/>
              <a:ea typeface="Arial"/>
              <a:cs typeface="Arial"/>
              <a:sym typeface="Arial"/>
            </a:endParaRPr>
          </a:p>
        </p:txBody>
      </p:sp>
    </p:spTree>
    <p:extLst>
      <p:ext uri="{BB962C8B-B14F-4D97-AF65-F5344CB8AC3E}">
        <p14:creationId xmlns:p14="http://schemas.microsoft.com/office/powerpoint/2010/main" val="29023093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CASE: Sentencias</a:t>
            </a:r>
          </a:p>
          <a:p>
            <a:pPr marL="0" indent="0" algn="just" eaLnBrk="1" hangingPunct="1">
              <a:lnSpc>
                <a:spcPct val="80000"/>
              </a:lnSpc>
              <a:buNone/>
            </a:pPr>
            <a:r>
              <a:rPr lang="es-CL" sz="1200" dirty="0">
                <a:ea typeface="Arial Unicode MS"/>
                <a:cs typeface="Arial Unicode MS"/>
              </a:rPr>
              <a:t>Al igual que con IF, se puede incluir sentencias utilizando CASE. La sentencia CASE evalúa la condición y realiza una acción. En</a:t>
            </a:r>
            <a:r>
              <a:rPr lang="es-CL" sz="1200" baseline="0" dirty="0">
                <a:ea typeface="Arial Unicode MS"/>
                <a:cs typeface="Arial Unicode MS"/>
              </a:rPr>
              <a:t> este caso, siempre debe haber una opción de ELSE final ya que si ninguna de las condiciones se cumple y no existe un ELSE final se produce un error y el bloque finaliza en forma anormal.</a:t>
            </a: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13512741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CASE: Sentencias</a:t>
            </a:r>
          </a:p>
          <a:p>
            <a:pPr marL="0" indent="0" algn="just" eaLnBrk="1" hangingPunct="1">
              <a:lnSpc>
                <a:spcPct val="80000"/>
              </a:lnSpc>
              <a:buNone/>
            </a:pPr>
            <a:r>
              <a:rPr lang="es-CL" sz="1200" dirty="0">
                <a:ea typeface="Arial Unicode MS"/>
                <a:cs typeface="Arial Unicode MS"/>
              </a:rPr>
              <a:t>El bloque del ejemplo obtiene el salario promedio entre todos los empleados (que es</a:t>
            </a:r>
            <a:r>
              <a:rPr lang="es-CL" sz="1200" baseline="0" dirty="0">
                <a:ea typeface="Arial Unicode MS"/>
                <a:cs typeface="Arial Unicode MS"/>
              </a:rPr>
              <a:t> de 6462)</a:t>
            </a:r>
            <a:r>
              <a:rPr lang="es-CL" sz="1200" dirty="0">
                <a:ea typeface="Arial Unicode MS"/>
                <a:cs typeface="Arial Unicode MS"/>
              </a:rPr>
              <a:t>. La sentencia CASE evalúa, al comienzo,  el valor del salario promedio obtenido para actualizar el salario a los empleados que corresponda según la condición dada. En este caso, se ejecuta la</a:t>
            </a:r>
            <a:r>
              <a:rPr lang="es-CL" sz="1200" baseline="0" dirty="0">
                <a:ea typeface="Arial Unicode MS"/>
                <a:cs typeface="Arial Unicode MS"/>
              </a:rPr>
              <a:t> sentencia UPDATE del ELSE, aumentado en un 5% el salario.</a:t>
            </a:r>
            <a:endParaRPr lang="es-CL" sz="1200" dirty="0">
              <a:ea typeface="Arial Unicode MS"/>
              <a:cs typeface="Arial Unicode MS"/>
            </a:endParaRPr>
          </a:p>
        </p:txBody>
      </p:sp>
    </p:spTree>
    <p:extLst>
      <p:ext uri="{BB962C8B-B14F-4D97-AF65-F5344CB8AC3E}">
        <p14:creationId xmlns:p14="http://schemas.microsoft.com/office/powerpoint/2010/main" val="1856713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CASE: Sentencias</a:t>
            </a:r>
          </a:p>
          <a:p>
            <a:pPr marL="0" indent="0" algn="just" eaLnBrk="1" hangingPunct="1">
              <a:lnSpc>
                <a:spcPct val="80000"/>
              </a:lnSpc>
              <a:buNone/>
            </a:pPr>
            <a:r>
              <a:rPr lang="es-CL" sz="1200" dirty="0">
                <a:ea typeface="Arial Unicode MS"/>
                <a:cs typeface="Arial Unicode MS"/>
              </a:rPr>
              <a:t>En el ejemplo, el bloque obtiene el salario promedio entre todos los empleados (que es</a:t>
            </a:r>
            <a:r>
              <a:rPr lang="es-CL" sz="1200" baseline="0" dirty="0">
                <a:ea typeface="Arial Unicode MS"/>
                <a:cs typeface="Arial Unicode MS"/>
              </a:rPr>
              <a:t> de 6462)</a:t>
            </a:r>
            <a:r>
              <a:rPr lang="es-CL" sz="1200" dirty="0">
                <a:ea typeface="Arial Unicode MS"/>
                <a:cs typeface="Arial Unicode MS"/>
              </a:rPr>
              <a:t>. La sentencia CASE evalúa en cada condición el valor del salario promedio obtenido para actualizar el salario a los empleados que corresponda según la condición dada. En este caso, se ejecuta la</a:t>
            </a:r>
            <a:r>
              <a:rPr lang="es-CL" sz="1200" baseline="0" dirty="0">
                <a:ea typeface="Arial Unicode MS"/>
                <a:cs typeface="Arial Unicode MS"/>
              </a:rPr>
              <a:t> sentencia UPDATE del segundo WHEN, aumentado en un 10% el salario.</a:t>
            </a:r>
            <a:endParaRPr lang="es-CL" sz="1200" dirty="0">
              <a:ea typeface="Arial Unicode MS"/>
              <a:cs typeface="Arial Unicode MS"/>
            </a:endParaRPr>
          </a:p>
        </p:txBody>
      </p:sp>
    </p:spTree>
    <p:extLst>
      <p:ext uri="{BB962C8B-B14F-4D97-AF65-F5344CB8AC3E}">
        <p14:creationId xmlns:p14="http://schemas.microsoft.com/office/powerpoint/2010/main" val="15927281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solidFill>
                  <a:prstClr val="white"/>
                </a:solidFill>
                <a:latin typeface="Calibri"/>
              </a:rPr>
              <a:t>CASE: Sentencias</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0" i="0" u="none" strike="noStrike" cap="none" dirty="0">
                <a:solidFill>
                  <a:srgbClr val="000000"/>
                </a:solidFill>
                <a:effectLst/>
                <a:latin typeface="Calibri" panose="020F0502020204030204" pitchFamily="34" charset="0"/>
                <a:ea typeface="Arial"/>
                <a:cs typeface="Arial"/>
                <a:sym typeface="Arial"/>
              </a:rPr>
              <a:t>En el bloque del ejemplo, se obtiene el salario del empleado</a:t>
            </a:r>
            <a:r>
              <a:rPr lang="es-CL" sz="1200" b="0" i="0" u="none" strike="noStrike" cap="none" baseline="0" dirty="0">
                <a:solidFill>
                  <a:srgbClr val="000000"/>
                </a:solidFill>
                <a:effectLst/>
                <a:latin typeface="Calibri" panose="020F0502020204030204" pitchFamily="34" charset="0"/>
                <a:ea typeface="Arial"/>
                <a:cs typeface="Arial"/>
                <a:sym typeface="Arial"/>
              </a:rPr>
              <a:t> 100 . El empleado 100 posee un salario de 24000 por lo tanto, se cumple la segunda condición del CASE es decir, se ejecuta la actualización del salario, aumentando su salario en un 10%.</a:t>
            </a:r>
            <a:endParaRPr lang="es-CL" sz="1200" b="0" i="0" u="none" strike="noStrike" cap="none" dirty="0">
              <a:solidFill>
                <a:srgbClr val="000000"/>
              </a:solidFill>
              <a:effectLst/>
              <a:latin typeface="Calibri" panose="020F0502020204030204" pitchFamily="34" charset="0"/>
              <a:ea typeface="Arial"/>
              <a:cs typeface="Arial"/>
              <a:sym typeface="Arial"/>
            </a:endParaRPr>
          </a:p>
        </p:txBody>
      </p:sp>
    </p:spTree>
    <p:extLst>
      <p:ext uri="{BB962C8B-B14F-4D97-AF65-F5344CB8AC3E}">
        <p14:creationId xmlns:p14="http://schemas.microsoft.com/office/powerpoint/2010/main" val="34899194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4151478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Control de Flujo de Ejecución</a:t>
            </a:r>
          </a:p>
          <a:p>
            <a:pPr marL="0" indent="0" algn="just" eaLnBrk="1" hangingPunct="1">
              <a:lnSpc>
                <a:spcPct val="90000"/>
              </a:lnSpc>
              <a:spcBef>
                <a:spcPct val="0"/>
              </a:spcBef>
              <a:buNone/>
            </a:pP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Se puede cambiar la ejecución lógica de las sentencias dentro de un bloque PL/SQL a través de Estructuras de Control. Una estructura de control consta de un punto de entrada y uno de salida. Ellas</a:t>
            </a:r>
            <a:r>
              <a:rPr lang="es-CL" sz="1200" b="0" i="0" u="none" strike="noStrike" cap="none" baseline="0" dirty="0">
                <a:solidFill>
                  <a:srgbClr val="000000"/>
                </a:solidFill>
                <a:latin typeface="Calibri" panose="020F0502020204030204" pitchFamily="34" charset="0"/>
                <a:ea typeface="Arial"/>
                <a:cs typeface="Calibri" panose="020F0502020204030204" pitchFamily="34" charset="0"/>
                <a:sym typeface="Arial"/>
              </a:rPr>
              <a:t> se puede clasificar en:</a:t>
            </a: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171450" indent="-171450" algn="just" eaLnBrk="1" hangingPunct="1">
              <a:lnSpc>
                <a:spcPct val="90000"/>
              </a:lnSpc>
              <a:spcBef>
                <a:spcPct val="0"/>
              </a:spcBef>
              <a:buFont typeface="Arial" panose="020B0604020202020204" pitchFamily="34" charset="0"/>
              <a:buChar char="•"/>
            </a:pP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Estructuras de Selección: verifican cierta condición, después ejecutan cierta secuencia de expresiones dependiendo si la condición resultó ser verdadera o falsa. Una condición es cualquier variable o expresión que retorna un valor booleano (TRUE, FALSE o NULL). </a:t>
            </a:r>
          </a:p>
          <a:p>
            <a:pPr marL="171450" indent="-171450" algn="just" eaLnBrk="1" hangingPunct="1">
              <a:lnSpc>
                <a:spcPct val="90000"/>
              </a:lnSpc>
              <a:spcBef>
                <a:spcPct val="0"/>
              </a:spcBef>
              <a:buFont typeface="Arial" panose="020B0604020202020204" pitchFamily="34" charset="0"/>
              <a:buChar char="•"/>
            </a:pPr>
            <a:r>
              <a:rPr lang="es-CL" sz="1200" b="0" i="0" u="none" strike="noStrike" cap="none">
                <a:solidFill>
                  <a:srgbClr val="000000"/>
                </a:solidFill>
                <a:latin typeface="Calibri" panose="020F0502020204030204" pitchFamily="34" charset="0"/>
                <a:ea typeface="Arial"/>
                <a:cs typeface="Calibri" panose="020F0502020204030204" pitchFamily="34" charset="0"/>
                <a:sym typeface="Arial"/>
              </a:rPr>
              <a:t>CASE permite </a:t>
            </a: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evaluar condiciones y a partir de ellas retornar un valor o realizar una acción:</a:t>
            </a:r>
          </a:p>
          <a:p>
            <a:pPr marL="628650" lvl="1" indent="-171450" algn="just" eaLnBrk="1" hangingPunct="1">
              <a:lnSpc>
                <a:spcPct val="90000"/>
              </a:lnSpc>
              <a:spcBef>
                <a:spcPct val="0"/>
              </a:spcBef>
              <a:buFont typeface="Courier New" panose="02070309020205020404" pitchFamily="49" charset="0"/>
              <a:buChar char="o"/>
            </a:pP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Expresiones CASE: retornan un resultado basado en una o más alternativas.</a:t>
            </a:r>
          </a:p>
          <a:p>
            <a:pPr marL="628650" lvl="1" indent="-171450" algn="just" eaLnBrk="1" hangingPunct="1">
              <a:lnSpc>
                <a:spcPct val="90000"/>
              </a:lnSpc>
              <a:spcBef>
                <a:spcPct val="0"/>
              </a:spcBef>
              <a:buFont typeface="Courier New" panose="02070309020205020404" pitchFamily="49" charset="0"/>
              <a:buChar char="o"/>
            </a:pP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Sentencias CASE: evalúan una condición y realiza una acción.</a:t>
            </a:r>
          </a:p>
          <a:p>
            <a:pPr marL="171450" marR="0" indent="-171450" algn="just" defTabSz="914400" rtl="0" eaLnBrk="1" fontAlgn="auto" latinLnBrk="0" hangingPunct="1">
              <a:lnSpc>
                <a:spcPct val="90000"/>
              </a:lnSpc>
              <a:spcBef>
                <a:spcPct val="0"/>
              </a:spcBef>
              <a:spcAft>
                <a:spcPts val="0"/>
              </a:spcAft>
              <a:buClr>
                <a:srgbClr val="000000"/>
              </a:buClr>
              <a:buSzPts val="1100"/>
              <a:buFont typeface="Arial" panose="020B0604020202020204" pitchFamily="34" charset="0"/>
              <a:buChar char="•"/>
              <a:tabLst/>
              <a:defRPr/>
            </a:pP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Estructuras de Iteración: ejecutan una secuencia de sentencias repetidamente mientras la condición permanezca verdadera.</a:t>
            </a:r>
          </a:p>
        </p:txBody>
      </p:sp>
    </p:spTree>
    <p:extLst>
      <p:ext uri="{BB962C8B-B14F-4D97-AF65-F5344CB8AC3E}">
        <p14:creationId xmlns:p14="http://schemas.microsoft.com/office/powerpoint/2010/main" val="476892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Estructuras</a:t>
            </a:r>
            <a:r>
              <a:rPr lang="es-CL" sz="1200" b="1" i="0" u="none" strike="noStrike" cap="none" baseline="0" dirty="0">
                <a:solidFill>
                  <a:srgbClr val="000000"/>
                </a:solidFill>
                <a:latin typeface="Calibri" panose="020F0502020204030204" pitchFamily="34" charset="0"/>
                <a:ea typeface="Arial"/>
                <a:cs typeface="Calibri" panose="020F0502020204030204" pitchFamily="34" charset="0"/>
                <a:sym typeface="Arial"/>
              </a:rPr>
              <a:t> de Selección: </a:t>
            </a: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IF Simple</a:t>
            </a:r>
          </a:p>
          <a:p>
            <a:pPr marL="0" indent="0" algn="just" eaLnBrk="1" hangingPunct="1">
              <a:lnSpc>
                <a:spcPct val="90000"/>
              </a:lnSpc>
              <a:spcBef>
                <a:spcPct val="0"/>
              </a:spcBef>
              <a:buNone/>
            </a:pP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 estructura de control de PL/SQL IF es similar a la estructura IF de otros lenguajes procedurales. Permiten realizar acciones de forma selectiva basado en la evaluación de condiciones.</a:t>
            </a:r>
          </a:p>
          <a:p>
            <a:pPr marL="0" indent="0" algn="just" eaLnBrk="1" hangingPunct="1">
              <a:lnSpc>
                <a:spcPct val="90000"/>
              </a:lnSpc>
              <a:spcBef>
                <a:spcPct val="0"/>
              </a:spcBef>
              <a:buNone/>
            </a:pP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la Sintaxis:</a:t>
            </a:r>
          </a:p>
          <a:p>
            <a:pPr marL="0" indent="0" algn="just" eaLnBrk="1" hangingPunct="1">
              <a:lnSpc>
                <a:spcPct val="90000"/>
              </a:lnSpc>
              <a:spcBef>
                <a:spcPct val="0"/>
              </a:spcBef>
              <a:buNone/>
            </a:pP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condición: es una variable o expresión booleana que retorna TRUE, FALSE o NULL.</a:t>
            </a:r>
          </a:p>
          <a:p>
            <a:pPr marL="0" indent="0" algn="just" eaLnBrk="1" hangingPunct="1">
              <a:lnSpc>
                <a:spcPct val="90000"/>
              </a:lnSpc>
              <a:spcBef>
                <a:spcPct val="0"/>
              </a:spcBef>
              <a:buNone/>
            </a:pP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THEN: Asocia la expresión Booleana con la secuencia de instrucciones que continúan.</a:t>
            </a:r>
          </a:p>
          <a:p>
            <a:pPr marL="0" indent="0" algn="just" eaLnBrk="1" hangingPunct="1">
              <a:lnSpc>
                <a:spcPct val="90000"/>
              </a:lnSpc>
              <a:spcBef>
                <a:spcPct val="0"/>
              </a:spcBef>
              <a:buNone/>
            </a:pP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sentencias: puede ser una o más sentencias PL/SQL o SQL. Las sentencias son ejecutadas sólo si la condición es evaluada como TRUE.</a:t>
            </a:r>
          </a:p>
          <a:p>
            <a:pPr marL="0" indent="0" algn="just" eaLnBrk="1" hangingPunct="1">
              <a:lnSpc>
                <a:spcPct val="90000"/>
              </a:lnSpc>
              <a:spcBef>
                <a:spcPct val="0"/>
              </a:spcBef>
              <a:buNone/>
            </a:pP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ELSIF: Es una palabra que introduce condiciones adicionales si la primera condición retorna FALSE o NULL.</a:t>
            </a:r>
          </a:p>
          <a:p>
            <a:pPr marL="0" indent="0" algn="just" eaLnBrk="1" hangingPunct="1">
              <a:lnSpc>
                <a:spcPct val="90000"/>
              </a:lnSpc>
              <a:spcBef>
                <a:spcPct val="0"/>
              </a:spcBef>
              <a:buNone/>
            </a:pP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ELSE: Introduce la cláusula por defecto que es ejecutada sólo si ninguno de las condiciones anteriores es TRUE.</a:t>
            </a:r>
          </a:p>
          <a:p>
            <a:pPr marL="0" indent="0" algn="just" eaLnBrk="1" hangingPunct="1">
              <a:lnSpc>
                <a:spcPct val="90000"/>
              </a:lnSpc>
              <a:spcBef>
                <a:spcPct val="0"/>
              </a:spcBef>
              <a:buNone/>
            </a:pP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END IF: Marca el fin de una sentencia IF.</a:t>
            </a:r>
          </a:p>
        </p:txBody>
      </p:sp>
    </p:spTree>
    <p:extLst>
      <p:ext uri="{BB962C8B-B14F-4D97-AF65-F5344CB8AC3E}">
        <p14:creationId xmlns:p14="http://schemas.microsoft.com/office/powerpoint/2010/main" val="2955118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Estructuras</a:t>
            </a:r>
            <a:r>
              <a:rPr lang="es-CL" sz="1200" b="1" i="0" u="none" strike="noStrike" cap="none" baseline="0" dirty="0">
                <a:solidFill>
                  <a:srgbClr val="000000"/>
                </a:solidFill>
                <a:latin typeface="Calibri" panose="020F0502020204030204" pitchFamily="34" charset="0"/>
                <a:ea typeface="Arial"/>
                <a:cs typeface="Calibri" panose="020F0502020204030204" pitchFamily="34" charset="0"/>
                <a:sym typeface="Arial"/>
              </a:rPr>
              <a:t> de Selección: </a:t>
            </a: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IF Simple</a:t>
            </a:r>
          </a:p>
          <a:p>
            <a:pPr marL="0" indent="0" algn="just" eaLnBrk="1" hangingPunct="1">
              <a:lnSpc>
                <a:spcPct val="90000"/>
              </a:lnSpc>
              <a:spcBef>
                <a:spcPct val="0"/>
              </a:spcBef>
              <a:buNone/>
            </a:pP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el bloque PL/SQL del primer ejemplo, la variable </a:t>
            </a:r>
            <a:r>
              <a:rPr lang="es-CL"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v_mi_edad</a:t>
            </a: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es inicializada en 31. La condición de la sentencia IF retorna FALSE, porque </a:t>
            </a:r>
            <a:r>
              <a:rPr lang="es-CL"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v_mi_edad</a:t>
            </a: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 no es menor que 11 por lo tanto el control nunca alcanza la cláusula THEN sino que la ejecución del bloque continúa después del END IF.</a:t>
            </a:r>
          </a:p>
          <a:p>
            <a:pPr marL="0" indent="0" algn="just" eaLnBrk="1" hangingPunct="1">
              <a:lnSpc>
                <a:spcPct val="90000"/>
              </a:lnSpc>
              <a:spcBef>
                <a:spcPct val="0"/>
              </a:spcBef>
              <a:buNone/>
            </a:pPr>
            <a:r>
              <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el bloque del segundo ejemplo, la condición usa el operador AND por lo tanto, la condición completa es evaluada como TRUE sólo si ambas condiciones son evaluadas como TRUE. En este caso como ambas condiciones son verdaderas (TRUE) el control alcanza la cláusula THEN y el bloque muestra el mensaje Yo soy un niño que se llama Luis.</a:t>
            </a:r>
          </a:p>
        </p:txBody>
      </p:sp>
    </p:spTree>
    <p:extLst>
      <p:ext uri="{BB962C8B-B14F-4D97-AF65-F5344CB8AC3E}">
        <p14:creationId xmlns:p14="http://schemas.microsoft.com/office/powerpoint/2010/main" val="2097054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Estructuras</a:t>
            </a:r>
            <a:r>
              <a:rPr lang="es-CL" sz="1200" b="1" i="0" u="none" strike="noStrike" cap="none" baseline="0" dirty="0">
                <a:solidFill>
                  <a:srgbClr val="000000"/>
                </a:solidFill>
                <a:latin typeface="Calibri" panose="020F0502020204030204" pitchFamily="34" charset="0"/>
                <a:ea typeface="Arial"/>
                <a:cs typeface="Calibri" panose="020F0502020204030204" pitchFamily="34" charset="0"/>
                <a:sym typeface="Arial"/>
              </a:rPr>
              <a:t> de Selección: </a:t>
            </a: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IF Simple</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0" i="0" u="none" strike="noStrike" cap="none" dirty="0">
                <a:solidFill>
                  <a:srgbClr val="000000"/>
                </a:solidFill>
                <a:effectLst/>
                <a:latin typeface="Calibri" panose="020F0502020204030204" pitchFamily="34" charset="0"/>
                <a:ea typeface="Arial"/>
                <a:cs typeface="Arial"/>
                <a:sym typeface="Arial"/>
              </a:rPr>
              <a:t>En el ejemplo, se obtiene el salario del empleado</a:t>
            </a:r>
            <a:r>
              <a:rPr lang="es-CL" sz="1200" b="0" i="0" u="none" strike="noStrike" cap="none" baseline="0" dirty="0">
                <a:solidFill>
                  <a:srgbClr val="000000"/>
                </a:solidFill>
                <a:effectLst/>
                <a:latin typeface="Calibri" panose="020F0502020204030204" pitchFamily="34" charset="0"/>
                <a:ea typeface="Arial"/>
                <a:cs typeface="Arial"/>
                <a:sym typeface="Arial"/>
              </a:rPr>
              <a:t> 150 (valor que se le asigna a la variable </a:t>
            </a:r>
            <a:r>
              <a:rPr lang="es-CL" sz="1200" b="0" i="0" u="none" strike="noStrike" cap="none" baseline="0" dirty="0" err="1">
                <a:solidFill>
                  <a:srgbClr val="000000"/>
                </a:solidFill>
                <a:effectLst/>
                <a:latin typeface="Calibri" panose="020F0502020204030204" pitchFamily="34" charset="0"/>
                <a:ea typeface="Arial"/>
                <a:cs typeface="Arial"/>
                <a:sym typeface="Arial"/>
              </a:rPr>
              <a:t>bind</a:t>
            </a:r>
            <a:r>
              <a:rPr lang="es-CL" sz="1200" b="0" i="0" u="none" strike="noStrike" cap="none" baseline="0" dirty="0">
                <a:solidFill>
                  <a:srgbClr val="000000"/>
                </a:solidFill>
                <a:effectLst/>
                <a:latin typeface="Calibri" panose="020F0502020204030204" pitchFamily="34" charset="0"/>
                <a:ea typeface="Arial"/>
                <a:cs typeface="Arial"/>
                <a:sym typeface="Arial"/>
              </a:rPr>
              <a:t> </a:t>
            </a:r>
            <a:r>
              <a:rPr lang="es-CL" sz="1200" b="0" i="0" u="none" strike="noStrike" cap="none" baseline="0" dirty="0" err="1">
                <a:solidFill>
                  <a:srgbClr val="000000"/>
                </a:solidFill>
                <a:effectLst/>
                <a:latin typeface="Calibri" panose="020F0502020204030204" pitchFamily="34" charset="0"/>
                <a:ea typeface="Arial"/>
                <a:cs typeface="Arial"/>
                <a:sym typeface="Arial"/>
              </a:rPr>
              <a:t>b_id_emp</a:t>
            </a:r>
            <a:r>
              <a:rPr lang="es-CL" sz="1200" b="0" i="0" u="none" strike="noStrike" cap="none" baseline="0" dirty="0">
                <a:solidFill>
                  <a:srgbClr val="000000"/>
                </a:solidFill>
                <a:effectLst/>
                <a:latin typeface="Calibri" panose="020F0502020204030204" pitchFamily="34" charset="0"/>
                <a:ea typeface="Arial"/>
                <a:cs typeface="Arial"/>
                <a:sym typeface="Arial"/>
              </a:rPr>
              <a:t>).  La condición del bloque retorna verdadero si el salario obtenido es menor a 5000 y se aumentará el salario del empleado en un 30% del valor que posee.</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0" i="0" u="none" strike="noStrike" cap="none" baseline="0" dirty="0">
                <a:solidFill>
                  <a:srgbClr val="000000"/>
                </a:solidFill>
                <a:effectLst/>
                <a:latin typeface="Calibri" panose="020F0502020204030204" pitchFamily="34" charset="0"/>
                <a:ea typeface="Arial"/>
                <a:cs typeface="Arial"/>
                <a:sym typeface="Arial"/>
              </a:rPr>
              <a:t>En esta caso, como el salario del empleado 150 de 10000, el bloque no aumenta el salario del empleado.</a:t>
            </a:r>
            <a:endParaRPr lang="es-CL" sz="1200" b="0" i="0" u="none" strike="noStrike" cap="none" dirty="0">
              <a:solidFill>
                <a:srgbClr val="000000"/>
              </a:solidFill>
              <a:effectLst/>
              <a:latin typeface="Calibri" panose="020F0502020204030204" pitchFamily="34" charset="0"/>
              <a:ea typeface="Arial"/>
              <a:cs typeface="Arial"/>
              <a:sym typeface="Arial"/>
            </a:endParaRP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endParaRPr lang="es-CL" sz="1200" b="0" i="0" u="none" strike="noStrike" cap="none" dirty="0">
              <a:solidFill>
                <a:srgbClr val="000000"/>
              </a:solidFill>
              <a:effectLst/>
              <a:latin typeface="Calibri" panose="020F0502020204030204" pitchFamily="34" charset="0"/>
              <a:ea typeface="Arial"/>
              <a:cs typeface="Arial"/>
              <a:sym typeface="Arial"/>
            </a:endParaRPr>
          </a:p>
        </p:txBody>
      </p:sp>
    </p:spTree>
    <p:extLst>
      <p:ext uri="{BB962C8B-B14F-4D97-AF65-F5344CB8AC3E}">
        <p14:creationId xmlns:p14="http://schemas.microsoft.com/office/powerpoint/2010/main" val="3788948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Estructuras</a:t>
            </a:r>
            <a:r>
              <a:rPr lang="es-CL" sz="1200" b="1" i="0" u="none" strike="noStrike" cap="none" baseline="0" dirty="0">
                <a:solidFill>
                  <a:srgbClr val="000000"/>
                </a:solidFill>
                <a:latin typeface="Calibri" panose="020F0502020204030204" pitchFamily="34" charset="0"/>
                <a:ea typeface="Arial"/>
                <a:cs typeface="Calibri" panose="020F0502020204030204" pitchFamily="34" charset="0"/>
                <a:sym typeface="Arial"/>
              </a:rPr>
              <a:t> de Selección: Sentencia </a:t>
            </a: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IF-THEN-</a:t>
            </a:r>
            <a:r>
              <a:rPr lang="es-CL" sz="1200" b="1" i="0" u="none" strike="noStrike" cap="none" baseline="0" dirty="0">
                <a:solidFill>
                  <a:srgbClr val="000000"/>
                </a:solidFill>
                <a:latin typeface="Calibri" panose="020F0502020204030204" pitchFamily="34" charset="0"/>
                <a:ea typeface="Arial"/>
                <a:cs typeface="Calibri" panose="020F0502020204030204" pitchFamily="34" charset="0"/>
                <a:sym typeface="Arial"/>
              </a:rPr>
              <a:t>ELSE</a:t>
            </a:r>
            <a:endPar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ES" sz="1200" dirty="0"/>
              <a:t>La senten</a:t>
            </a:r>
            <a:r>
              <a:rPr lang="es-ES" sz="1200" baseline="0" dirty="0"/>
              <a:t>cia </a:t>
            </a:r>
            <a:r>
              <a:rPr lang="es-ES" sz="1200" dirty="0"/>
              <a:t>IF-THEN-ELSE se usa para ejecutar instrucciones (SQL y/o PL/SQL) cuando una condición es TRUE (verdadera) o ejecutar instrucciones diferentes (SQL y/o PL/SQL)  si la condición se evalúa como FALSE (falsa).</a:t>
            </a:r>
            <a:endParaRPr lang="es-CL" sz="1200" b="0" i="0" u="none" strike="noStrike" cap="none" dirty="0">
              <a:solidFill>
                <a:srgbClr val="000000"/>
              </a:solidFill>
              <a:effectLst/>
              <a:latin typeface="Calibri" panose="020F0502020204030204" pitchFamily="34" charset="0"/>
              <a:ea typeface="Arial"/>
              <a:cs typeface="Arial"/>
              <a:sym typeface="Arial"/>
            </a:endParaRPr>
          </a:p>
        </p:txBody>
      </p:sp>
    </p:spTree>
    <p:extLst>
      <p:ext uri="{BB962C8B-B14F-4D97-AF65-F5344CB8AC3E}">
        <p14:creationId xmlns:p14="http://schemas.microsoft.com/office/powerpoint/2010/main" val="2809374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Estructuras</a:t>
            </a:r>
            <a:r>
              <a:rPr lang="es-CL" sz="1200" b="1" i="0" u="none" strike="noStrike" cap="none" baseline="0" dirty="0">
                <a:solidFill>
                  <a:srgbClr val="000000"/>
                </a:solidFill>
                <a:latin typeface="Calibri" panose="020F0502020204030204" pitchFamily="34" charset="0"/>
                <a:ea typeface="Arial"/>
                <a:cs typeface="Calibri" panose="020F0502020204030204" pitchFamily="34" charset="0"/>
                <a:sym typeface="Arial"/>
              </a:rPr>
              <a:t> de Selección: Sentencia </a:t>
            </a: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IF-THEN-</a:t>
            </a:r>
            <a:r>
              <a:rPr lang="es-CL" sz="1200" b="1" i="0" u="none" strike="noStrike" cap="none" baseline="0" dirty="0">
                <a:solidFill>
                  <a:srgbClr val="000000"/>
                </a:solidFill>
                <a:latin typeface="Calibri" panose="020F0502020204030204" pitchFamily="34" charset="0"/>
                <a:ea typeface="Arial"/>
                <a:cs typeface="Calibri" panose="020F0502020204030204" pitchFamily="34" charset="0"/>
                <a:sym typeface="Arial"/>
              </a:rPr>
              <a:t>ELSE</a:t>
            </a:r>
            <a:endPar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0" i="0" u="none" strike="noStrike" cap="none" dirty="0">
                <a:solidFill>
                  <a:srgbClr val="000000"/>
                </a:solidFill>
                <a:effectLst/>
                <a:latin typeface="Calibri" panose="020F0502020204030204" pitchFamily="34" charset="0"/>
                <a:ea typeface="Arial"/>
                <a:cs typeface="Arial"/>
                <a:sym typeface="Arial"/>
              </a:rPr>
              <a:t>En el bloque PL/SQL se obtiene el salario mínimo entre todos lo empleados el que se visualiza una vez obtenido. Posteriormente se ejecuta la condición de la sentencia IF la que retorna FALSE porque </a:t>
            </a:r>
            <a:r>
              <a:rPr lang="es-CL" sz="1200" b="0" i="0" u="none" strike="noStrike" cap="none" dirty="0" err="1">
                <a:solidFill>
                  <a:srgbClr val="000000"/>
                </a:solidFill>
                <a:effectLst/>
                <a:latin typeface="Calibri" panose="020F0502020204030204" pitchFamily="34" charset="0"/>
                <a:ea typeface="Arial"/>
                <a:cs typeface="Arial"/>
                <a:sym typeface="Arial"/>
              </a:rPr>
              <a:t>v_salario_min</a:t>
            </a:r>
            <a:r>
              <a:rPr lang="es-CL" sz="1200" b="0" i="0" u="none" strike="noStrike" cap="none" dirty="0">
                <a:solidFill>
                  <a:srgbClr val="000000"/>
                </a:solidFill>
                <a:effectLst/>
                <a:latin typeface="Calibri" panose="020F0502020204030204" pitchFamily="34" charset="0"/>
                <a:ea typeface="Arial"/>
                <a:cs typeface="Arial"/>
                <a:sym typeface="Arial"/>
              </a:rPr>
              <a:t> no es mayor a 3000 por lo tanto, el control  pasa a la cláusula ELSE y se mostrará el mensaje Por lo tanto debe ser aumentado.</a:t>
            </a:r>
          </a:p>
        </p:txBody>
      </p:sp>
    </p:spTree>
    <p:extLst>
      <p:ext uri="{BB962C8B-B14F-4D97-AF65-F5344CB8AC3E}">
        <p14:creationId xmlns:p14="http://schemas.microsoft.com/office/powerpoint/2010/main" val="2304916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Estructuras</a:t>
            </a:r>
            <a:r>
              <a:rPr lang="es-CL" sz="1200" b="1" i="0" u="none" strike="noStrike" cap="none" baseline="0" dirty="0">
                <a:solidFill>
                  <a:srgbClr val="000000"/>
                </a:solidFill>
                <a:latin typeface="Calibri" panose="020F0502020204030204" pitchFamily="34" charset="0"/>
                <a:ea typeface="Arial"/>
                <a:cs typeface="Calibri" panose="020F0502020204030204" pitchFamily="34" charset="0"/>
                <a:sym typeface="Arial"/>
              </a:rPr>
              <a:t> de Selección: Sentencia </a:t>
            </a: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IF-THEN-</a:t>
            </a:r>
            <a:r>
              <a:rPr lang="es-CL" sz="1200" b="1" i="0" u="none" strike="noStrike" cap="none" baseline="0" dirty="0">
                <a:solidFill>
                  <a:srgbClr val="000000"/>
                </a:solidFill>
                <a:latin typeface="Calibri" panose="020F0502020204030204" pitchFamily="34" charset="0"/>
                <a:ea typeface="Arial"/>
                <a:cs typeface="Calibri" panose="020F0502020204030204" pitchFamily="34" charset="0"/>
                <a:sym typeface="Arial"/>
              </a:rPr>
              <a:t>ELSE</a:t>
            </a:r>
            <a:endPar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0" i="0" u="none" strike="noStrike" cap="none" dirty="0">
                <a:solidFill>
                  <a:srgbClr val="000000"/>
                </a:solidFill>
                <a:effectLst/>
                <a:latin typeface="Calibri" panose="020F0502020204030204" pitchFamily="34" charset="0"/>
                <a:ea typeface="Arial"/>
                <a:cs typeface="Arial"/>
                <a:sym typeface="Arial"/>
              </a:rPr>
              <a:t>En el bloque PL/SQL de este ejemplo, la condición usa el operador AND por lo tanto, esta condición es evaluada como TRUE (verdadera) sólo si ambas condiciones son evaluadas como TRUE. En este caso como sólo una de las condiciones es verdadera, ya que la </a:t>
            </a:r>
            <a:r>
              <a:rPr lang="es-CL" sz="1200" b="0" i="0" u="none" strike="noStrike" cap="none" dirty="0" err="1">
                <a:solidFill>
                  <a:srgbClr val="000000"/>
                </a:solidFill>
                <a:effectLst/>
                <a:latin typeface="Calibri" panose="020F0502020204030204" pitchFamily="34" charset="0"/>
                <a:ea typeface="Arial"/>
                <a:cs typeface="Arial"/>
                <a:sym typeface="Arial"/>
              </a:rPr>
              <a:t>v_mi_edad</a:t>
            </a:r>
            <a:r>
              <a:rPr lang="es-CL" sz="1200" b="0" i="0" u="none" strike="noStrike" cap="none" dirty="0">
                <a:solidFill>
                  <a:srgbClr val="000000"/>
                </a:solidFill>
                <a:effectLst/>
                <a:latin typeface="Calibri" panose="020F0502020204030204" pitchFamily="34" charset="0"/>
                <a:ea typeface="Arial"/>
                <a:cs typeface="Arial"/>
                <a:sym typeface="Arial"/>
              </a:rPr>
              <a:t> no es menor a 11,  el control pasa a la instrucción ELSE y el bloque muestra el mensaje Yo no soy un niño pero me llamo Luis.</a:t>
            </a:r>
          </a:p>
        </p:txBody>
      </p:sp>
    </p:spTree>
    <p:extLst>
      <p:ext uri="{BB962C8B-B14F-4D97-AF65-F5344CB8AC3E}">
        <p14:creationId xmlns:p14="http://schemas.microsoft.com/office/powerpoint/2010/main" val="17327706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userDrawn="1">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2"/>
          <p:cNvSpPr/>
          <p:nvPr/>
        </p:nvSpPr>
        <p:spPr>
          <a:xfrm flipH="1">
            <a:off x="-1" y="0"/>
            <a:ext cx="4629587" cy="6858000"/>
          </a:xfrm>
          <a:custGeom>
            <a:avLst/>
            <a:gdLst/>
            <a:ahLst/>
            <a:cxnLst/>
            <a:rect l="l" t="t" r="r" b="b"/>
            <a:pathLst>
              <a:path w="6172782" h="6858000" extrusionOk="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1" name="Google Shape;11;p2"/>
          <p:cNvPicPr preferRelativeResize="0"/>
          <p:nvPr/>
        </p:nvPicPr>
        <p:blipFill rotWithShape="1">
          <a:blip r:embed="rId2">
            <a:alphaModFix/>
          </a:blip>
          <a:srcRect/>
          <a:stretch/>
        </p:blipFill>
        <p:spPr>
          <a:xfrm>
            <a:off x="20" y="11958"/>
            <a:ext cx="4518116" cy="6840855"/>
          </a:xfrm>
          <a:custGeom>
            <a:avLst/>
            <a:gdLst/>
            <a:ahLst/>
            <a:cxnLst/>
            <a:rect l="l" t="t" r="r" b="b"/>
            <a:pathLst>
              <a:path w="6024154" h="6858000" extrusionOk="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ln>
            <a:noFill/>
          </a:ln>
        </p:spPr>
      </p:pic>
      <p:pic>
        <p:nvPicPr>
          <p:cNvPr id="12" name="Google Shape;12;p2"/>
          <p:cNvPicPr preferRelativeResize="0"/>
          <p:nvPr/>
        </p:nvPicPr>
        <p:blipFill rotWithShape="1">
          <a:blip r:embed="rId3">
            <a:alphaModFix/>
          </a:blip>
          <a:srcRect/>
          <a:stretch/>
        </p:blipFill>
        <p:spPr>
          <a:xfrm>
            <a:off x="5190123" y="212270"/>
            <a:ext cx="3748263" cy="586221"/>
          </a:xfrm>
          <a:prstGeom prst="rect">
            <a:avLst/>
          </a:prstGeom>
          <a:noFill/>
          <a:ln>
            <a:noFill/>
          </a:ln>
        </p:spPr>
      </p:pic>
      <p:sp>
        <p:nvSpPr>
          <p:cNvPr id="14" name="Google Shape;14;p2"/>
          <p:cNvSpPr txBox="1">
            <a:spLocks noGrp="1"/>
          </p:cNvSpPr>
          <p:nvPr>
            <p:ph type="subTitle" idx="1"/>
          </p:nvPr>
        </p:nvSpPr>
        <p:spPr>
          <a:xfrm>
            <a:off x="5284700" y="5620875"/>
            <a:ext cx="3603900" cy="873900"/>
          </a:xfrm>
          <a:prstGeom prst="rect">
            <a:avLst/>
          </a:prstGeom>
          <a:solidFill>
            <a:srgbClr val="DE3075"/>
          </a:solidFill>
          <a:ln>
            <a:noFill/>
          </a:ln>
        </p:spPr>
        <p:txBody>
          <a:bodyPr spcFirstLastPara="1" wrap="square" lIns="91425" tIns="0" rIns="182875" bIns="0" anchor="t" anchorCtr="0">
            <a:noAutofit/>
          </a:bodyPr>
          <a:lstStyle>
            <a:lvl1pPr lvl="0" algn="r" rtl="0">
              <a:spcBef>
                <a:spcPts val="1000"/>
              </a:spcBef>
              <a:spcAft>
                <a:spcPts val="0"/>
              </a:spcAft>
              <a:buNone/>
              <a:defRPr sz="4800" b="1">
                <a:solidFill>
                  <a:srgbClr val="FFFFFF"/>
                </a:solidFill>
                <a:latin typeface="Calibri" panose="020F0502020204030204" pitchFamily="34" charset="0"/>
                <a:cs typeface="Calibri" panose="020F0502020204030204" pitchFamily="34" charset="0"/>
              </a:defRPr>
            </a:lvl1pPr>
            <a:lvl2pPr lvl="1" algn="r" rtl="0">
              <a:spcBef>
                <a:spcPts val="1000"/>
              </a:spcBef>
              <a:spcAft>
                <a:spcPts val="0"/>
              </a:spcAft>
              <a:buNone/>
              <a:defRPr sz="4800" b="1">
                <a:solidFill>
                  <a:srgbClr val="FFFFFF"/>
                </a:solidFill>
              </a:defRPr>
            </a:lvl2pPr>
            <a:lvl3pPr lvl="2" algn="r" rtl="0">
              <a:spcBef>
                <a:spcPts val="1000"/>
              </a:spcBef>
              <a:spcAft>
                <a:spcPts val="0"/>
              </a:spcAft>
              <a:buNone/>
              <a:defRPr sz="4800" b="1">
                <a:solidFill>
                  <a:srgbClr val="FFFFFF"/>
                </a:solidFill>
              </a:defRPr>
            </a:lvl3pPr>
            <a:lvl4pPr lvl="3" algn="r" rtl="0">
              <a:spcBef>
                <a:spcPts val="1000"/>
              </a:spcBef>
              <a:spcAft>
                <a:spcPts val="0"/>
              </a:spcAft>
              <a:buNone/>
              <a:defRPr sz="4800" b="1">
                <a:solidFill>
                  <a:srgbClr val="FFFFFF"/>
                </a:solidFill>
              </a:defRPr>
            </a:lvl4pPr>
            <a:lvl5pPr lvl="4" algn="r" rtl="0">
              <a:spcBef>
                <a:spcPts val="1000"/>
              </a:spcBef>
              <a:spcAft>
                <a:spcPts val="0"/>
              </a:spcAft>
              <a:buNone/>
              <a:defRPr sz="4800" b="1">
                <a:solidFill>
                  <a:srgbClr val="FFFFFF"/>
                </a:solidFill>
              </a:defRPr>
            </a:lvl5pPr>
            <a:lvl6pPr lvl="5" algn="r" rtl="0">
              <a:spcBef>
                <a:spcPts val="1000"/>
              </a:spcBef>
              <a:spcAft>
                <a:spcPts val="0"/>
              </a:spcAft>
              <a:buNone/>
              <a:defRPr sz="4800" b="1">
                <a:solidFill>
                  <a:srgbClr val="FFFFFF"/>
                </a:solidFill>
              </a:defRPr>
            </a:lvl6pPr>
            <a:lvl7pPr lvl="6" algn="r" rtl="0">
              <a:spcBef>
                <a:spcPts val="1000"/>
              </a:spcBef>
              <a:spcAft>
                <a:spcPts val="0"/>
              </a:spcAft>
              <a:buNone/>
              <a:defRPr sz="4800" b="1">
                <a:solidFill>
                  <a:srgbClr val="FFFFFF"/>
                </a:solidFill>
              </a:defRPr>
            </a:lvl7pPr>
            <a:lvl8pPr lvl="7" algn="r" rtl="0">
              <a:spcBef>
                <a:spcPts val="1000"/>
              </a:spcBef>
              <a:spcAft>
                <a:spcPts val="0"/>
              </a:spcAft>
              <a:buNone/>
              <a:defRPr sz="4800" b="1">
                <a:solidFill>
                  <a:srgbClr val="FFFFFF"/>
                </a:solidFill>
              </a:defRPr>
            </a:lvl8pPr>
            <a:lvl9pPr lvl="8" algn="r" rtl="0">
              <a:spcBef>
                <a:spcPts val="1000"/>
              </a:spcBef>
              <a:spcAft>
                <a:spcPts val="0"/>
              </a:spcAft>
              <a:buNone/>
              <a:defRPr sz="4800" b="1">
                <a:solidFill>
                  <a:srgbClr val="FFFFFF"/>
                </a:solidFill>
              </a:defRPr>
            </a:lvl9pPr>
          </a:lstStyle>
          <a:p>
            <a:endParaRPr/>
          </a:p>
        </p:txBody>
      </p:sp>
      <p:sp>
        <p:nvSpPr>
          <p:cNvPr id="7" name="Google Shape;13;p2">
            <a:extLst>
              <a:ext uri="{FF2B5EF4-FFF2-40B4-BE49-F238E27FC236}">
                <a16:creationId xmlns:a16="http://schemas.microsoft.com/office/drawing/2014/main" id="{64854533-8DCC-1C49-8946-547AD8D471A7}"/>
              </a:ext>
            </a:extLst>
          </p:cNvPr>
          <p:cNvSpPr txBox="1">
            <a:spLocks noGrp="1"/>
          </p:cNvSpPr>
          <p:nvPr>
            <p:ph type="title"/>
          </p:nvPr>
        </p:nvSpPr>
        <p:spPr>
          <a:xfrm>
            <a:off x="3993775" y="2487700"/>
            <a:ext cx="4894800" cy="2891100"/>
          </a:xfrm>
          <a:prstGeom prst="rect">
            <a:avLst/>
          </a:prstGeom>
        </p:spPr>
        <p:txBody>
          <a:bodyPr spcFirstLastPara="1" wrap="square" lIns="91425" tIns="45700" rIns="91425" bIns="45700" anchor="b" anchorCtr="0">
            <a:noAutofit/>
          </a:bodyPr>
          <a:lstStyle>
            <a:lvl1pPr lvl="0" algn="r" rtl="0">
              <a:spcBef>
                <a:spcPts val="0"/>
              </a:spcBef>
              <a:spcAft>
                <a:spcPts val="0"/>
              </a:spcAft>
              <a:buNone/>
              <a:defRPr sz="6600">
                <a:latin typeface="Calibri" panose="020F0502020204030204" pitchFamily="34" charset="0"/>
                <a:cs typeface="Calibri" panose="020F0502020204030204" pitchFamily="34" charset="0"/>
              </a:defRPr>
            </a:lvl1pPr>
            <a:lvl2pPr lvl="1" algn="r" rtl="0">
              <a:spcBef>
                <a:spcPts val="0"/>
              </a:spcBef>
              <a:spcAft>
                <a:spcPts val="0"/>
              </a:spcAft>
              <a:buNone/>
              <a:defRPr sz="5600"/>
            </a:lvl2pPr>
            <a:lvl3pPr lvl="2" algn="r" rtl="0">
              <a:spcBef>
                <a:spcPts val="0"/>
              </a:spcBef>
              <a:spcAft>
                <a:spcPts val="0"/>
              </a:spcAft>
              <a:buNone/>
              <a:defRPr sz="5600"/>
            </a:lvl3pPr>
            <a:lvl4pPr lvl="3" algn="r" rtl="0">
              <a:spcBef>
                <a:spcPts val="0"/>
              </a:spcBef>
              <a:spcAft>
                <a:spcPts val="0"/>
              </a:spcAft>
              <a:buNone/>
              <a:defRPr sz="5600"/>
            </a:lvl4pPr>
            <a:lvl5pPr lvl="4" algn="r" rtl="0">
              <a:spcBef>
                <a:spcPts val="0"/>
              </a:spcBef>
              <a:spcAft>
                <a:spcPts val="0"/>
              </a:spcAft>
              <a:buNone/>
              <a:defRPr sz="5600"/>
            </a:lvl5pPr>
            <a:lvl6pPr lvl="5" algn="r" rtl="0">
              <a:spcBef>
                <a:spcPts val="0"/>
              </a:spcBef>
              <a:spcAft>
                <a:spcPts val="0"/>
              </a:spcAft>
              <a:buNone/>
              <a:defRPr sz="5600"/>
            </a:lvl6pPr>
            <a:lvl7pPr lvl="6" algn="r" rtl="0">
              <a:spcBef>
                <a:spcPts val="0"/>
              </a:spcBef>
              <a:spcAft>
                <a:spcPts val="0"/>
              </a:spcAft>
              <a:buNone/>
              <a:defRPr sz="5600"/>
            </a:lvl7pPr>
            <a:lvl8pPr lvl="7" algn="r" rtl="0">
              <a:spcBef>
                <a:spcPts val="0"/>
              </a:spcBef>
              <a:spcAft>
                <a:spcPts val="0"/>
              </a:spcAft>
              <a:buNone/>
              <a:defRPr sz="5600"/>
            </a:lvl8pPr>
            <a:lvl9pPr lvl="8" algn="r" rtl="0">
              <a:spcBef>
                <a:spcPts val="0"/>
              </a:spcBef>
              <a:spcAft>
                <a:spcPts val="0"/>
              </a:spcAft>
              <a:buNone/>
              <a:defRPr sz="5600"/>
            </a:lvl9pPr>
          </a:lstStyle>
          <a:p>
            <a:endParaRPr lang="es-ES_tradnl"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1">
  <p:cSld name="TITLE_4_1_1">
    <p:bg>
      <p:bgPr>
        <a:solidFill>
          <a:schemeClr val="dk2"/>
        </a:solidFill>
        <a:effectLst/>
      </p:bgPr>
    </p:bg>
    <p:spTree>
      <p:nvGrpSpPr>
        <p:cNvPr id="1" name="Shape 15"/>
        <p:cNvGrpSpPr/>
        <p:nvPr/>
      </p:nvGrpSpPr>
      <p:grpSpPr>
        <a:xfrm>
          <a:off x="0" y="0"/>
          <a:ext cx="0" cy="0"/>
          <a:chOff x="0" y="0"/>
          <a:chExt cx="0" cy="0"/>
        </a:xfrm>
      </p:grpSpPr>
      <p:pic>
        <p:nvPicPr>
          <p:cNvPr id="16" name="Google Shape;16;p3"/>
          <p:cNvPicPr preferRelativeResize="0"/>
          <p:nvPr/>
        </p:nvPicPr>
        <p:blipFill rotWithShape="1">
          <a:blip r:embed="rId2">
            <a:alphaModFix/>
          </a:blip>
          <a:srcRect/>
          <a:stretch/>
        </p:blipFill>
        <p:spPr>
          <a:xfrm>
            <a:off x="5177307" y="186298"/>
            <a:ext cx="3812148" cy="601304"/>
          </a:xfrm>
          <a:prstGeom prst="rect">
            <a:avLst/>
          </a:prstGeom>
          <a:noFill/>
          <a:ln>
            <a:noFill/>
          </a:ln>
        </p:spPr>
      </p:pic>
      <p:grpSp>
        <p:nvGrpSpPr>
          <p:cNvPr id="18" name="Google Shape;18;p3"/>
          <p:cNvGrpSpPr/>
          <p:nvPr/>
        </p:nvGrpSpPr>
        <p:grpSpPr>
          <a:xfrm>
            <a:off x="0" y="-124"/>
            <a:ext cx="4853665" cy="5740374"/>
            <a:chOff x="0" y="-126"/>
            <a:chExt cx="4554438" cy="5386482"/>
          </a:xfrm>
        </p:grpSpPr>
        <p:sp>
          <p:nvSpPr>
            <p:cNvPr id="19" name="Google Shape;19;p3"/>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20" name="Google Shape;20;p3" descr="Una caricatura de una ciudad&#10;&#10;Descripción generada automáticamente"/>
            <p:cNvPicPr preferRelativeResize="0"/>
            <p:nvPr/>
          </p:nvPicPr>
          <p:blipFill rotWithShape="1">
            <a:blip r:embed="rId3">
              <a:alphaModFix/>
            </a:blip>
            <a:srcRect l="9870" r="648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1" name="Google Shape;21;p3"/>
          <p:cNvSpPr txBox="1">
            <a:spLocks noGrp="1"/>
          </p:cNvSpPr>
          <p:nvPr>
            <p:ph type="title"/>
          </p:nvPr>
        </p:nvSpPr>
        <p:spPr>
          <a:xfrm>
            <a:off x="3004575" y="3476150"/>
            <a:ext cx="5995800" cy="1603200"/>
          </a:xfrm>
          <a:prstGeom prst="rect">
            <a:avLst/>
          </a:prstGeom>
          <a:solidFill>
            <a:srgbClr val="DE3075">
              <a:alpha val="6429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2">
  <p:cSld name="TITLE_4">
    <p:bg>
      <p:bgPr>
        <a:solidFill>
          <a:schemeClr val="accent1"/>
        </a:solidFill>
        <a:effectLst/>
      </p:bgPr>
    </p:bg>
    <p:spTree>
      <p:nvGrpSpPr>
        <p:cNvPr id="1" name="Shape 22"/>
        <p:cNvGrpSpPr/>
        <p:nvPr/>
      </p:nvGrpSpPr>
      <p:grpSpPr>
        <a:xfrm>
          <a:off x="0" y="0"/>
          <a:ext cx="0" cy="0"/>
          <a:chOff x="0" y="0"/>
          <a:chExt cx="0" cy="0"/>
        </a:xfrm>
      </p:grpSpPr>
      <p:grpSp>
        <p:nvGrpSpPr>
          <p:cNvPr id="23" name="Google Shape;23;p4"/>
          <p:cNvGrpSpPr/>
          <p:nvPr/>
        </p:nvGrpSpPr>
        <p:grpSpPr>
          <a:xfrm>
            <a:off x="0" y="-124"/>
            <a:ext cx="4853665" cy="5740374"/>
            <a:chOff x="0" y="-126"/>
            <a:chExt cx="4554438" cy="5386482"/>
          </a:xfrm>
        </p:grpSpPr>
        <p:sp>
          <p:nvSpPr>
            <p:cNvPr id="24" name="Google Shape;24;p4"/>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25" name="Google Shape;25;p4" descr="Imagen que contiene persona, foto, hombre, mujer&#10;&#10;Descripción generada automáticamente"/>
            <p:cNvPicPr preferRelativeResize="0"/>
            <p:nvPr/>
          </p:nvPicPr>
          <p:blipFill rotWithShape="1">
            <a:blip r:embed="rId2">
              <a:alphaModFix/>
            </a:blip>
            <a:srcRect r="1635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6" name="Google Shape;26;p4"/>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pic>
        <p:nvPicPr>
          <p:cNvPr id="27" name="Google Shape;27;p4"/>
          <p:cNvPicPr preferRelativeResize="0"/>
          <p:nvPr/>
        </p:nvPicPr>
        <p:blipFill rotWithShape="1">
          <a:blip r:embed="rId3">
            <a:alphaModFix/>
          </a:blip>
          <a:srcRect/>
          <a:stretch/>
        </p:blipFill>
        <p:spPr>
          <a:xfrm>
            <a:off x="5177307" y="186298"/>
            <a:ext cx="3812148" cy="60130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ítulo y objetos 1" preserve="1">
  <p:cSld name="Título y objetos 1">
    <p:spTree>
      <p:nvGrpSpPr>
        <p:cNvPr id="1" name="Shape 83"/>
        <p:cNvGrpSpPr/>
        <p:nvPr/>
      </p:nvGrpSpPr>
      <p:grpSpPr>
        <a:xfrm>
          <a:off x="0" y="0"/>
          <a:ext cx="0" cy="0"/>
          <a:chOff x="0" y="0"/>
          <a:chExt cx="0" cy="0"/>
        </a:xfrm>
      </p:grpSpPr>
      <p:sp>
        <p:nvSpPr>
          <p:cNvPr id="84" name="Google Shape;84;p14"/>
          <p:cNvSpPr/>
          <p:nvPr/>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85" name="Google Shape;85;p14"/>
          <p:cNvSpPr/>
          <p:nvPr/>
        </p:nvSpPr>
        <p:spPr>
          <a:xfrm>
            <a:off x="770850" y="212725"/>
            <a:ext cx="903600" cy="813000"/>
          </a:xfrm>
          <a:prstGeom prst="parallelogram">
            <a:avLst>
              <a:gd name="adj" fmla="val 45310"/>
            </a:avLst>
          </a:prstGeom>
          <a:solidFill>
            <a:srgbClr val="818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4"/>
          <p:cNvSpPr/>
          <p:nvPr/>
        </p:nvSpPr>
        <p:spPr>
          <a:xfrm>
            <a:off x="146422" y="212725"/>
            <a:ext cx="903600" cy="813000"/>
          </a:xfrm>
          <a:prstGeom prst="parallelogram">
            <a:avLst>
              <a:gd name="adj" fmla="val 45310"/>
            </a:avLst>
          </a:prstGeom>
          <a:gradFill>
            <a:gsLst>
              <a:gs pos="0">
                <a:srgbClr val="FFFFFF"/>
              </a:gs>
              <a:gs pos="65000">
                <a:schemeClr val="dk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pic>
        <p:nvPicPr>
          <p:cNvPr id="89" name="Google Shape;89;p14"/>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0" name="Google Shape;90;p14"/>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7;p1">
            <a:extLst>
              <a:ext uri="{FF2B5EF4-FFF2-40B4-BE49-F238E27FC236}">
                <a16:creationId xmlns:a16="http://schemas.microsoft.com/office/drawing/2014/main" id="{0B5789D4-A1BB-0442-8135-68C7C82B7CE3}"/>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423579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ítulo y objetos 2" userDrawn="1">
  <p:cSld name="OBJECT">
    <p:spTree>
      <p:nvGrpSpPr>
        <p:cNvPr id="1" name="Shape 91"/>
        <p:cNvGrpSpPr/>
        <p:nvPr/>
      </p:nvGrpSpPr>
      <p:grpSpPr>
        <a:xfrm>
          <a:off x="0" y="0"/>
          <a:ext cx="0" cy="0"/>
          <a:chOff x="0" y="0"/>
          <a:chExt cx="0" cy="0"/>
        </a:xfrm>
      </p:grpSpPr>
      <p:sp>
        <p:nvSpPr>
          <p:cNvPr id="93" name="Google Shape;93;p15"/>
          <p:cNvSpPr/>
          <p:nvPr/>
        </p:nvSpPr>
        <p:spPr>
          <a:xfrm>
            <a:off x="770850" y="212725"/>
            <a:ext cx="903600" cy="813000"/>
          </a:xfrm>
          <a:prstGeom prst="parallelogram">
            <a:avLst>
              <a:gd name="adj" fmla="val 453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146422" y="212725"/>
            <a:ext cx="903600" cy="813000"/>
          </a:xfrm>
          <a:prstGeom prst="parallelogram">
            <a:avLst>
              <a:gd name="adj" fmla="val 45310"/>
            </a:avLst>
          </a:prstGeom>
          <a:gradFill>
            <a:gsLst>
              <a:gs pos="0">
                <a:srgbClr val="FFFFFF"/>
              </a:gs>
              <a:gs pos="65000">
                <a:schemeClr val="accent1"/>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5"/>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8" name="Google Shape;98;p15"/>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10" name="Google Shape;84;p14">
            <a:extLst>
              <a:ext uri="{FF2B5EF4-FFF2-40B4-BE49-F238E27FC236}">
                <a16:creationId xmlns:a16="http://schemas.microsoft.com/office/drawing/2014/main" id="{4F836A24-6D51-4D40-AB79-0230302D1457}"/>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1" name="Google Shape;87;p14">
            <a:extLst>
              <a:ext uri="{FF2B5EF4-FFF2-40B4-BE49-F238E27FC236}">
                <a16:creationId xmlns:a16="http://schemas.microsoft.com/office/drawing/2014/main" id="{3BFC4BEF-06F5-F149-88A2-FDD96288DC2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sp>
        <p:nvSpPr>
          <p:cNvPr id="12" name="Google Shape;7;p1">
            <a:extLst>
              <a:ext uri="{FF2B5EF4-FFF2-40B4-BE49-F238E27FC236}">
                <a16:creationId xmlns:a16="http://schemas.microsoft.com/office/drawing/2014/main" id="{0D7DAA7F-11AA-0147-9DA0-85C0C21C9491}"/>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solidFill>
          <a:schemeClr val="bg2"/>
        </a:solidFill>
        <a:effectLst/>
      </p:bgPr>
    </p:bg>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EC7D9485-9D22-5647-86A2-61337F2EBDAC}"/>
              </a:ext>
            </a:extLst>
          </p:cNvPr>
          <p:cNvSpPr>
            <a:spLocks noGrp="1"/>
          </p:cNvSpPr>
          <p:nvPr>
            <p:ph type="body" sz="quarter" idx="11"/>
          </p:nvPr>
        </p:nvSpPr>
        <p:spPr>
          <a:xfrm>
            <a:off x="560387" y="2634922"/>
            <a:ext cx="8023225" cy="2275770"/>
          </a:xfrm>
          <a:prstGeom prst="rect">
            <a:avLst/>
          </a:prstGeom>
        </p:spPr>
        <p:txBody>
          <a:bodyPr anchor="ctr"/>
          <a:lstStyle>
            <a:lvl1pPr marL="50800" indent="0" algn="ctr">
              <a:buNone/>
              <a:defRPr sz="4000">
                <a:solidFill>
                  <a:schemeClr val="bg1"/>
                </a:solidFill>
                <a:latin typeface="Calibri" panose="020F0502020204030204" pitchFamily="34" charset="0"/>
                <a:cs typeface="Calibri" panose="020F0502020204030204" pitchFamily="34" charset="0"/>
              </a:defRPr>
            </a:lvl1pPr>
          </a:lstStyle>
          <a:p>
            <a:pPr lvl="0"/>
            <a:endParaRPr lang="es-ES_tradnl" dirty="0"/>
          </a:p>
        </p:txBody>
      </p:sp>
      <p:pic>
        <p:nvPicPr>
          <p:cNvPr id="6" name="Google Shape;12;p2">
            <a:extLst>
              <a:ext uri="{FF2B5EF4-FFF2-40B4-BE49-F238E27FC236}">
                <a16:creationId xmlns:a16="http://schemas.microsoft.com/office/drawing/2014/main" id="{0D343A73-BC54-BF4C-A259-A0C913A07BC0}"/>
              </a:ext>
            </a:extLst>
          </p:cNvPr>
          <p:cNvPicPr preferRelativeResize="0"/>
          <p:nvPr userDrawn="1"/>
        </p:nvPicPr>
        <p:blipFill rotWithShape="1">
          <a:blip r:embed="rId2">
            <a:alphaModFix/>
          </a:blip>
          <a:srcRect/>
          <a:stretch/>
        </p:blipFill>
        <p:spPr>
          <a:xfrm>
            <a:off x="6179349" y="392750"/>
            <a:ext cx="2759037" cy="459625"/>
          </a:xfrm>
          <a:prstGeom prst="rect">
            <a:avLst/>
          </a:prstGeom>
          <a:noFill/>
          <a:ln>
            <a:noFill/>
          </a:ln>
        </p:spPr>
      </p:pic>
      <p:sp>
        <p:nvSpPr>
          <p:cNvPr id="10" name="Marcador de texto 4">
            <a:extLst>
              <a:ext uri="{FF2B5EF4-FFF2-40B4-BE49-F238E27FC236}">
                <a16:creationId xmlns:a16="http://schemas.microsoft.com/office/drawing/2014/main" id="{A2F63D34-FBAE-5442-A997-D0933D828667}"/>
              </a:ext>
            </a:extLst>
          </p:cNvPr>
          <p:cNvSpPr>
            <a:spLocks noGrp="1"/>
          </p:cNvSpPr>
          <p:nvPr>
            <p:ph type="body" sz="quarter" idx="12"/>
          </p:nvPr>
        </p:nvSpPr>
        <p:spPr>
          <a:xfrm>
            <a:off x="560387" y="1632286"/>
            <a:ext cx="8023225" cy="665749"/>
          </a:xfrm>
          <a:prstGeom prst="rect">
            <a:avLst/>
          </a:prstGeom>
          <a:solidFill>
            <a:schemeClr val="accent1"/>
          </a:solidFill>
        </p:spPr>
        <p:txBody>
          <a:bodyPr/>
          <a:lstStyle>
            <a:lvl1pPr marL="50800" indent="0" algn="ctr">
              <a:buNone/>
              <a:defRPr sz="2800">
                <a:solidFill>
                  <a:schemeClr val="bg1"/>
                </a:solidFill>
                <a:latin typeface="Calibri" panose="020F0502020204030204" pitchFamily="34" charset="0"/>
                <a:cs typeface="Calibri" panose="020F0502020204030204" pitchFamily="34" charset="0"/>
              </a:defRPr>
            </a:lvl1pPr>
          </a:lstStyle>
          <a:p>
            <a:pPr lvl="0"/>
            <a:endParaRPr lang="es-ES_tradnl" dirty="0"/>
          </a:p>
        </p:txBody>
      </p:sp>
      <p:sp>
        <p:nvSpPr>
          <p:cNvPr id="11" name="Google Shape;165;p24">
            <a:extLst>
              <a:ext uri="{FF2B5EF4-FFF2-40B4-BE49-F238E27FC236}">
                <a16:creationId xmlns:a16="http://schemas.microsoft.com/office/drawing/2014/main" id="{ED241A5B-D2F8-1D45-8F9D-D1D4B48E7814}"/>
              </a:ext>
            </a:extLst>
          </p:cNvPr>
          <p:cNvSpPr/>
          <p:nvPr userDrawn="1"/>
        </p:nvSpPr>
        <p:spPr>
          <a:xfrm>
            <a:off x="770850" y="212725"/>
            <a:ext cx="903600"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6;p24">
            <a:extLst>
              <a:ext uri="{FF2B5EF4-FFF2-40B4-BE49-F238E27FC236}">
                <a16:creationId xmlns:a16="http://schemas.microsoft.com/office/drawing/2014/main" id="{990F690A-789C-6740-B34D-11153A9BBDDB}"/>
              </a:ext>
            </a:extLst>
          </p:cNvPr>
          <p:cNvSpPr/>
          <p:nvPr userDrawn="1"/>
        </p:nvSpPr>
        <p:spPr>
          <a:xfrm>
            <a:off x="146422" y="212725"/>
            <a:ext cx="903600" cy="813000"/>
          </a:xfrm>
          <a:prstGeom prst="parallelogram">
            <a:avLst>
              <a:gd name="adj" fmla="val 45310"/>
            </a:avLst>
          </a:prstGeom>
          <a:gradFill>
            <a:gsLst>
              <a:gs pos="0">
                <a:schemeClr val="bg2"/>
              </a:gs>
              <a:gs pos="65000">
                <a:schemeClr val="bg1"/>
              </a:gs>
              <a:gs pos="100000">
                <a:schemeClr val="bg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4;p14">
            <a:extLst>
              <a:ext uri="{FF2B5EF4-FFF2-40B4-BE49-F238E27FC236}">
                <a16:creationId xmlns:a16="http://schemas.microsoft.com/office/drawing/2014/main" id="{7FF938C0-C0B1-8543-A7DC-F3B0AA5BE94F}"/>
              </a:ext>
            </a:extLst>
          </p:cNvPr>
          <p:cNvSpPr/>
          <p:nvPr userDrawn="1"/>
        </p:nvSpPr>
        <p:spPr>
          <a:xfrm>
            <a:off x="1372975" y="212725"/>
            <a:ext cx="4806374"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CL" dirty="0">
              <a:latin typeface="Bebas Neue" panose="020B0606020202050201" pitchFamily="34" charset="77"/>
            </a:endParaRPr>
          </a:p>
        </p:txBody>
      </p:sp>
      <p:sp>
        <p:nvSpPr>
          <p:cNvPr id="15" name="Google Shape;87;p14">
            <a:extLst>
              <a:ext uri="{FF2B5EF4-FFF2-40B4-BE49-F238E27FC236}">
                <a16:creationId xmlns:a16="http://schemas.microsoft.com/office/drawing/2014/main" id="{D9228F07-B61E-0645-862B-247F10F5B15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solidFill>
                  <a:schemeClr val="accent1"/>
                </a:solidFill>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Tree>
    <p:extLst>
      <p:ext uri="{BB962C8B-B14F-4D97-AF65-F5344CB8AC3E}">
        <p14:creationId xmlns:p14="http://schemas.microsoft.com/office/powerpoint/2010/main" val="359457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reserve="1">
  <p:cSld name="1_En blanco">
    <p:spTree>
      <p:nvGrpSpPr>
        <p:cNvPr id="1" name="Shape 205"/>
        <p:cNvGrpSpPr/>
        <p:nvPr/>
      </p:nvGrpSpPr>
      <p:grpSpPr>
        <a:xfrm>
          <a:off x="0" y="0"/>
          <a:ext cx="0" cy="0"/>
          <a:chOff x="0" y="0"/>
          <a:chExt cx="0" cy="0"/>
        </a:xfrm>
      </p:grpSpPr>
      <p:sp>
        <p:nvSpPr>
          <p:cNvPr id="4" name="Google Shape;7;p1">
            <a:extLst>
              <a:ext uri="{FF2B5EF4-FFF2-40B4-BE49-F238E27FC236}">
                <a16:creationId xmlns:a16="http://schemas.microsoft.com/office/drawing/2014/main" id="{FCAE1A83-104E-8B4E-949F-BE3A9ADE6BA0}"/>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977814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94150" y="1218600"/>
            <a:ext cx="8555700" cy="5137800"/>
          </a:xfrm>
          <a:prstGeom prst="rect">
            <a:avLst/>
          </a:prstGeom>
          <a:noFill/>
          <a:ln>
            <a:noFill/>
          </a:ln>
        </p:spPr>
        <p:txBody>
          <a:bodyPr spcFirstLastPara="1" wrap="square" lIns="90000"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Franklin Gothic"/>
                <a:ea typeface="Franklin Gothic"/>
                <a:cs typeface="Franklin Gothic"/>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dirty="0"/>
          </a:p>
        </p:txBody>
      </p:sp>
      <p:sp>
        <p:nvSpPr>
          <p:cNvPr id="7" name="Google Shape;7;p1"/>
          <p:cNvSpPr txBox="1">
            <a:spLocks noGrp="1"/>
          </p:cNvSpPr>
          <p:nvPr>
            <p:ph type="sldNum" idx="12"/>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i="0" u="none" strike="noStrike" cap="none">
                <a:solidFill>
                  <a:srgbClr val="6C7A8A"/>
                </a:solidFill>
                <a:latin typeface="Calibri" panose="020F0502020204030204" pitchFamily="34" charset="0"/>
                <a:ea typeface="Roboto Mono"/>
                <a:cs typeface="Calibri" panose="020F0502020204030204" pitchFamily="34" charset="0"/>
                <a:sym typeface="Roboto Mono"/>
              </a:defRPr>
            </a:lvl1pPr>
            <a:lvl2pPr marL="0" marR="0" lvl="1" indent="0" algn="r" rtl="0">
              <a:spcBef>
                <a:spcPts val="0"/>
              </a:spcBef>
              <a:buNone/>
              <a:defRPr sz="1200" i="0" u="none" strike="noStrike" cap="none">
                <a:solidFill>
                  <a:srgbClr val="6C7A8A"/>
                </a:solidFill>
                <a:latin typeface="Roboto Mono"/>
                <a:ea typeface="Roboto Mono"/>
                <a:cs typeface="Roboto Mono"/>
                <a:sym typeface="Roboto Mono"/>
              </a:defRPr>
            </a:lvl2pPr>
            <a:lvl3pPr marL="0" marR="0" lvl="2" indent="0" algn="r" rtl="0">
              <a:spcBef>
                <a:spcPts val="0"/>
              </a:spcBef>
              <a:buNone/>
              <a:defRPr sz="1200" i="0" u="none" strike="noStrike" cap="none">
                <a:solidFill>
                  <a:srgbClr val="6C7A8A"/>
                </a:solidFill>
                <a:latin typeface="Roboto Mono"/>
                <a:ea typeface="Roboto Mono"/>
                <a:cs typeface="Roboto Mono"/>
                <a:sym typeface="Roboto Mono"/>
              </a:defRPr>
            </a:lvl3pPr>
            <a:lvl4pPr marL="0" marR="0" lvl="3" indent="0" algn="r" rtl="0">
              <a:spcBef>
                <a:spcPts val="0"/>
              </a:spcBef>
              <a:buNone/>
              <a:defRPr sz="1200" i="0" u="none" strike="noStrike" cap="none">
                <a:solidFill>
                  <a:srgbClr val="6C7A8A"/>
                </a:solidFill>
                <a:latin typeface="Roboto Mono"/>
                <a:ea typeface="Roboto Mono"/>
                <a:cs typeface="Roboto Mono"/>
                <a:sym typeface="Roboto Mono"/>
              </a:defRPr>
            </a:lvl4pPr>
            <a:lvl5pPr marL="0" marR="0" lvl="4" indent="0" algn="r" rtl="0">
              <a:spcBef>
                <a:spcPts val="0"/>
              </a:spcBef>
              <a:buNone/>
              <a:defRPr sz="1200" i="0" u="none" strike="noStrike" cap="none">
                <a:solidFill>
                  <a:srgbClr val="6C7A8A"/>
                </a:solidFill>
                <a:latin typeface="Roboto Mono"/>
                <a:ea typeface="Roboto Mono"/>
                <a:cs typeface="Roboto Mono"/>
                <a:sym typeface="Roboto Mono"/>
              </a:defRPr>
            </a:lvl5pPr>
            <a:lvl6pPr marL="0" marR="0" lvl="5" indent="0" algn="r" rtl="0">
              <a:spcBef>
                <a:spcPts val="0"/>
              </a:spcBef>
              <a:buNone/>
              <a:defRPr sz="1200" i="0" u="none" strike="noStrike" cap="none">
                <a:solidFill>
                  <a:srgbClr val="6C7A8A"/>
                </a:solidFill>
                <a:latin typeface="Roboto Mono"/>
                <a:ea typeface="Roboto Mono"/>
                <a:cs typeface="Roboto Mono"/>
                <a:sym typeface="Roboto Mono"/>
              </a:defRPr>
            </a:lvl6pPr>
            <a:lvl7pPr marL="0" marR="0" lvl="6" indent="0" algn="r" rtl="0">
              <a:spcBef>
                <a:spcPts val="0"/>
              </a:spcBef>
              <a:buNone/>
              <a:defRPr sz="1200" i="0" u="none" strike="noStrike" cap="none">
                <a:solidFill>
                  <a:srgbClr val="6C7A8A"/>
                </a:solidFill>
                <a:latin typeface="Roboto Mono"/>
                <a:ea typeface="Roboto Mono"/>
                <a:cs typeface="Roboto Mono"/>
                <a:sym typeface="Roboto Mono"/>
              </a:defRPr>
            </a:lvl7pPr>
            <a:lvl8pPr marL="0" marR="0" lvl="7" indent="0" algn="r" rtl="0">
              <a:spcBef>
                <a:spcPts val="0"/>
              </a:spcBef>
              <a:buNone/>
              <a:defRPr sz="1200" i="0" u="none" strike="noStrike" cap="none">
                <a:solidFill>
                  <a:srgbClr val="6C7A8A"/>
                </a:solidFill>
                <a:latin typeface="Roboto Mono"/>
                <a:ea typeface="Roboto Mono"/>
                <a:cs typeface="Roboto Mono"/>
                <a:sym typeface="Roboto Mono"/>
              </a:defRPr>
            </a:lvl8pPr>
            <a:lvl9pPr marL="0" marR="0" lvl="8" indent="0" algn="r" rtl="0">
              <a:spcBef>
                <a:spcPts val="0"/>
              </a:spcBef>
              <a:buNone/>
              <a:defRPr sz="120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dirty="0"/>
          </a:p>
        </p:txBody>
      </p:sp>
      <p:sp>
        <p:nvSpPr>
          <p:cNvPr id="8" name="Google Shape;8;p1"/>
          <p:cNvSpPr txBox="1">
            <a:spLocks noGrp="1"/>
          </p:cNvSpPr>
          <p:nvPr>
            <p:ph type="title"/>
          </p:nvPr>
        </p:nvSpPr>
        <p:spPr>
          <a:xfrm>
            <a:off x="1763700" y="212725"/>
            <a:ext cx="6751800" cy="81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FFFFFF"/>
              </a:buClr>
              <a:buSzPts val="3000"/>
              <a:buFont typeface="Roboto Condensed"/>
              <a:buNone/>
              <a:defRPr sz="3000" i="0" u="none" strike="noStrike" cap="none">
                <a:solidFill>
                  <a:srgbClr val="FFFFFF"/>
                </a:solidFill>
                <a:latin typeface="Roboto Condensed"/>
                <a:ea typeface="Roboto Condensed"/>
                <a:cs typeface="Roboto Condensed"/>
                <a:sym typeface="Roboto Condensed"/>
              </a:defRPr>
            </a:lvl1pPr>
            <a:lvl2pPr lvl="1"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2pPr>
            <a:lvl3pPr lvl="2"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3pPr>
            <a:lvl4pPr lvl="3"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4pPr>
            <a:lvl5pPr lvl="4"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5pPr>
            <a:lvl6pPr lvl="5"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6pPr>
            <a:lvl7pPr lvl="6"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7pPr>
            <a:lvl8pPr lvl="7"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8pPr>
            <a:lvl9pPr lvl="8"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9pPr>
          </a:lstStyle>
          <a:p>
            <a:endParaRPr lang="es-CL"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79" r:id="rId4"/>
    <p:sldLayoutId id="2147483661" r:id="rId5"/>
    <p:sldLayoutId id="2147483678" r:id="rId6"/>
    <p:sldLayoutId id="2147483677"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Roboto" panose="02000000000000000000" pitchFamily="2"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0"/>
          <p:cNvSpPr txBox="1">
            <a:spLocks noGrp="1"/>
          </p:cNvSpPr>
          <p:nvPr>
            <p:ph type="title"/>
          </p:nvPr>
        </p:nvSpPr>
        <p:spPr>
          <a:xfrm>
            <a:off x="3458817" y="2487700"/>
            <a:ext cx="5429758" cy="2891100"/>
          </a:xfrm>
          <a:prstGeom prst="rect">
            <a:avLst/>
          </a:prstGeom>
        </p:spPr>
        <p:txBody>
          <a:bodyPr spcFirstLastPara="1" wrap="square" lIns="91425" tIns="45700" rIns="91425" bIns="45700" anchor="b" anchorCtr="0">
            <a:noAutofit/>
          </a:bodyPr>
          <a:lstStyle/>
          <a:p>
            <a:pPr lvl="0"/>
            <a:r>
              <a:rPr lang="es-CL" sz="5800" b="1" dirty="0"/>
              <a:t>Estructuras de Condición en Bloques PL/SQL</a:t>
            </a:r>
            <a:endParaRPr sz="5800" b="1" dirty="0"/>
          </a:p>
        </p:txBody>
      </p:sp>
      <p:sp>
        <p:nvSpPr>
          <p:cNvPr id="213" name="Google Shape;213;p30"/>
          <p:cNvSpPr txBox="1">
            <a:spLocks noGrp="1"/>
          </p:cNvSpPr>
          <p:nvPr>
            <p:ph type="subTitle" idx="1"/>
          </p:nvPr>
        </p:nvSpPr>
        <p:spPr>
          <a:xfrm>
            <a:off x="6386512" y="5620875"/>
            <a:ext cx="2502087" cy="873900"/>
          </a:xfrm>
          <a:prstGeom prst="roundRect">
            <a:avLst/>
          </a:prstGeom>
        </p:spPr>
        <p:txBody>
          <a:bodyPr spcFirstLastPara="1" wrap="square" lIns="91425" tIns="0" rIns="182875" bIns="0" anchor="t" anchorCtr="0">
            <a:noAutofit/>
          </a:bodyPr>
          <a:lstStyle/>
          <a:p>
            <a:pPr marL="0" lvl="0" indent="0" algn="ctr"/>
            <a:r>
              <a:rPr lang="en-US" sz="3600" dirty="0"/>
              <a:t>MDY3131</a:t>
            </a:r>
            <a:endParaRPr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Estructuras de Selección: </a:t>
            </a:r>
            <a:br>
              <a:rPr lang="es-CL" sz="2800" b="1" dirty="0">
                <a:solidFill>
                  <a:prstClr val="white"/>
                </a:solidFill>
                <a:latin typeface="Calibri"/>
              </a:rPr>
            </a:br>
            <a:r>
              <a:rPr lang="es-CL" sz="2800" b="1" dirty="0">
                <a:solidFill>
                  <a:prstClr val="white"/>
                </a:solidFill>
                <a:latin typeface="Calibri"/>
              </a:rPr>
              <a:t>Sentencia IF THEN ELSE</a:t>
            </a:r>
          </a:p>
        </p:txBody>
      </p:sp>
      <p:sp>
        <p:nvSpPr>
          <p:cNvPr id="15" name="Rectangle 3">
            <a:extLst>
              <a:ext uri="{FF2B5EF4-FFF2-40B4-BE49-F238E27FC236}">
                <a16:creationId xmlns:a16="http://schemas.microsoft.com/office/drawing/2014/main" id="{9EA1EAC8-A5FE-4FDB-94E7-713C3ECAED25}"/>
              </a:ext>
            </a:extLst>
          </p:cNvPr>
          <p:cNvSpPr txBox="1">
            <a:spLocks noChangeArrowheads="1"/>
          </p:cNvSpPr>
          <p:nvPr/>
        </p:nvSpPr>
        <p:spPr bwMode="auto">
          <a:xfrm>
            <a:off x="611188" y="1220812"/>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6" name="Text Box 5">
            <a:extLst>
              <a:ext uri="{FF2B5EF4-FFF2-40B4-BE49-F238E27FC236}">
                <a16:creationId xmlns:a16="http://schemas.microsoft.com/office/drawing/2014/main" id="{627BB2EC-563C-4D63-8FC9-98811BC5C4EC}"/>
              </a:ext>
            </a:extLst>
          </p:cNvPr>
          <p:cNvSpPr txBox="1">
            <a:spLocks noChangeArrowheads="1"/>
          </p:cNvSpPr>
          <p:nvPr/>
        </p:nvSpPr>
        <p:spPr bwMode="auto">
          <a:xfrm>
            <a:off x="542450" y="1542402"/>
            <a:ext cx="8221720" cy="3539430"/>
          </a:xfrm>
          <a:prstGeom prst="rect">
            <a:avLst/>
          </a:prstGeom>
          <a:solidFill>
            <a:srgbClr val="FFC000"/>
          </a:solidFill>
          <a:ln w="22225">
            <a:solidFill>
              <a:schemeClr val="tx1"/>
            </a:solidFill>
            <a:miter lim="800000"/>
            <a:headEnd/>
            <a:tailEnd/>
          </a:ln>
          <a:scene3d>
            <a:camera prst="orthographicFront"/>
            <a:lightRig rig="threePt" dir="t"/>
          </a:scene3d>
          <a:sp3d>
            <a:bevelT w="165100" prst="coolSlant"/>
            <a:bevelB/>
          </a:sp3d>
        </p:spPr>
        <p:txBody>
          <a:bodyPr wrap="square">
            <a:spAutoFit/>
          </a:bodyPr>
          <a:lstStyle/>
          <a:p>
            <a:pPr>
              <a:defRPr/>
            </a:pPr>
            <a:endParaRPr lang="en-US" sz="800" b="1" dirty="0">
              <a:latin typeface="Calibri" panose="020F0502020204030204" pitchFamily="34" charset="0"/>
            </a:endParaRPr>
          </a:p>
          <a:p>
            <a:pPr>
              <a:defRPr/>
            </a:pPr>
            <a:r>
              <a:rPr lang="en-US" sz="1600" b="1" dirty="0">
                <a:latin typeface="Calibri" panose="020F0502020204030204" pitchFamily="34" charset="0"/>
              </a:rPr>
              <a:t>DECLARE</a:t>
            </a:r>
          </a:p>
          <a:p>
            <a:pPr>
              <a:defRPr/>
            </a:pPr>
            <a:r>
              <a:rPr lang="en-US" sz="1600" b="1" dirty="0">
                <a:latin typeface="Calibri" panose="020F0502020204030204" pitchFamily="34" charset="0"/>
              </a:rPr>
              <a:t>  </a:t>
            </a:r>
            <a:r>
              <a:rPr lang="en-US" sz="1600" b="1" dirty="0" err="1">
                <a:solidFill>
                  <a:srgbClr val="0000DE"/>
                </a:solidFill>
                <a:latin typeface="Calibri" panose="020F0502020204030204" pitchFamily="34" charset="0"/>
              </a:rPr>
              <a:t>v_salario_min</a:t>
            </a:r>
            <a:r>
              <a:rPr lang="en-US" sz="1600" b="1" dirty="0">
                <a:latin typeface="Calibri" panose="020F0502020204030204" pitchFamily="34" charset="0"/>
              </a:rPr>
              <a:t>   NUMBER(4);</a:t>
            </a:r>
          </a:p>
          <a:p>
            <a:pPr>
              <a:defRPr/>
            </a:pPr>
            <a:r>
              <a:rPr lang="en-US" sz="1600" b="1" dirty="0">
                <a:latin typeface="Calibri" panose="020F0502020204030204" pitchFamily="34" charset="0"/>
              </a:rPr>
              <a:t>BEGIN</a:t>
            </a:r>
          </a:p>
          <a:p>
            <a:pPr>
              <a:defRPr/>
            </a:pPr>
            <a:r>
              <a:rPr lang="en-US" sz="1600" b="1" dirty="0">
                <a:latin typeface="Calibri" panose="020F0502020204030204" pitchFamily="34" charset="0"/>
              </a:rPr>
              <a:t>  SELECT MIN(SALARY) </a:t>
            </a:r>
          </a:p>
          <a:p>
            <a:pPr>
              <a:defRPr/>
            </a:pPr>
            <a:r>
              <a:rPr lang="en-US" sz="1600" b="1" dirty="0">
                <a:latin typeface="Calibri" panose="020F0502020204030204" pitchFamily="34" charset="0"/>
              </a:rPr>
              <a:t>    </a:t>
            </a:r>
            <a:r>
              <a:rPr lang="en-US" sz="1600" b="1" dirty="0">
                <a:solidFill>
                  <a:srgbClr val="0000DE"/>
                </a:solidFill>
                <a:latin typeface="Calibri" panose="020F0502020204030204" pitchFamily="34" charset="0"/>
              </a:rPr>
              <a:t>INTO </a:t>
            </a:r>
            <a:r>
              <a:rPr lang="en-US" sz="1600" b="1" dirty="0" err="1">
                <a:solidFill>
                  <a:srgbClr val="0000DE"/>
                </a:solidFill>
                <a:latin typeface="Calibri" panose="020F0502020204030204" pitchFamily="34" charset="0"/>
              </a:rPr>
              <a:t>v_salario_min</a:t>
            </a:r>
            <a:endParaRPr lang="en-US" sz="1600" b="1" dirty="0">
              <a:solidFill>
                <a:srgbClr val="0000DE"/>
              </a:solidFill>
              <a:latin typeface="Calibri" panose="020F0502020204030204" pitchFamily="34" charset="0"/>
            </a:endParaRPr>
          </a:p>
          <a:p>
            <a:pPr>
              <a:defRPr/>
            </a:pPr>
            <a:r>
              <a:rPr lang="en-US" sz="1600" b="1" dirty="0">
                <a:latin typeface="Calibri" panose="020F0502020204030204" pitchFamily="34" charset="0"/>
              </a:rPr>
              <a:t>     FROM employees;</a:t>
            </a:r>
          </a:p>
          <a:p>
            <a:pPr>
              <a:defRPr/>
            </a:pPr>
            <a:r>
              <a:rPr lang="en-US" sz="1600" b="1" dirty="0">
                <a:latin typeface="Calibri" panose="020F0502020204030204" pitchFamily="34" charset="0"/>
              </a:rPr>
              <a:t>  DBMS_OUTPUT.PUT_LINE('El </a:t>
            </a:r>
            <a:r>
              <a:rPr lang="en-US" sz="1600" b="1" dirty="0" err="1">
                <a:latin typeface="Calibri" panose="020F0502020204030204" pitchFamily="34" charset="0"/>
              </a:rPr>
              <a:t>salario</a:t>
            </a:r>
            <a:r>
              <a:rPr lang="en-US" sz="1600" b="1" dirty="0">
                <a:latin typeface="Calibri" panose="020F0502020204030204" pitchFamily="34" charset="0"/>
              </a:rPr>
              <a:t> </a:t>
            </a:r>
            <a:r>
              <a:rPr lang="en-US" sz="1600" b="1" dirty="0" err="1">
                <a:latin typeface="Calibri" panose="020F0502020204030204" pitchFamily="34" charset="0"/>
              </a:rPr>
              <a:t>mínimo</a:t>
            </a:r>
            <a:r>
              <a:rPr lang="en-US" sz="1600" b="1" dirty="0">
                <a:latin typeface="Calibri" panose="020F0502020204030204" pitchFamily="34" charset="0"/>
              </a:rPr>
              <a:t> </a:t>
            </a:r>
            <a:r>
              <a:rPr lang="en-US" sz="1600" b="1" dirty="0" err="1">
                <a:latin typeface="Calibri" panose="020F0502020204030204" pitchFamily="34" charset="0"/>
              </a:rPr>
              <a:t>es</a:t>
            </a:r>
            <a:r>
              <a:rPr lang="en-US" sz="1600" b="1" dirty="0">
                <a:latin typeface="Calibri" panose="020F0502020204030204" pitchFamily="34" charset="0"/>
              </a:rPr>
              <a:t> de : ' || TO_CHAR(</a:t>
            </a:r>
            <a:r>
              <a:rPr lang="en-US" sz="1600" b="1" dirty="0">
                <a:solidFill>
                  <a:srgbClr val="0000DE"/>
                </a:solidFill>
                <a:latin typeface="Calibri" panose="020F0502020204030204" pitchFamily="34" charset="0"/>
              </a:rPr>
              <a:t>v_salario_min</a:t>
            </a:r>
            <a:r>
              <a:rPr lang="en-US" sz="1600" b="1" dirty="0">
                <a:latin typeface="Calibri" panose="020F0502020204030204" pitchFamily="34" charset="0"/>
              </a:rPr>
              <a:t>,'$999,999'));</a:t>
            </a:r>
          </a:p>
          <a:p>
            <a:pPr>
              <a:defRPr/>
            </a:pPr>
            <a:r>
              <a:rPr lang="en-US" sz="1600" b="1" dirty="0">
                <a:solidFill>
                  <a:srgbClr val="C00000"/>
                </a:solidFill>
                <a:latin typeface="Calibri" panose="020F0502020204030204" pitchFamily="34" charset="0"/>
              </a:rPr>
              <a:t>  IF </a:t>
            </a:r>
            <a:r>
              <a:rPr lang="en-US" sz="1600" b="1" dirty="0" err="1">
                <a:solidFill>
                  <a:srgbClr val="0000DE"/>
                </a:solidFill>
                <a:latin typeface="Calibri" panose="020F0502020204030204" pitchFamily="34" charset="0"/>
              </a:rPr>
              <a:t>v_salario_min</a:t>
            </a:r>
            <a:r>
              <a:rPr lang="en-US" sz="1600" b="1" dirty="0">
                <a:solidFill>
                  <a:srgbClr val="C00000"/>
                </a:solidFill>
                <a:latin typeface="Calibri" panose="020F0502020204030204" pitchFamily="34" charset="0"/>
              </a:rPr>
              <a:t> &gt; 3000 THEN</a:t>
            </a:r>
          </a:p>
          <a:p>
            <a:pPr>
              <a:defRPr/>
            </a:pPr>
            <a:r>
              <a:rPr lang="en-US" sz="1600" b="1" dirty="0">
                <a:solidFill>
                  <a:srgbClr val="C00000"/>
                </a:solidFill>
                <a:latin typeface="Calibri" panose="020F0502020204030204" pitchFamily="34" charset="0"/>
              </a:rPr>
              <a:t>      DBMS_OUTPUT.PUT_LINE('</a:t>
            </a:r>
            <a:r>
              <a:rPr lang="en-US" sz="1600" b="1" dirty="0" err="1">
                <a:solidFill>
                  <a:srgbClr val="C00000"/>
                </a:solidFill>
                <a:latin typeface="Calibri" panose="020F0502020204030204" pitchFamily="34" charset="0"/>
              </a:rPr>
              <a:t>Por</a:t>
            </a:r>
            <a:r>
              <a:rPr lang="en-US" sz="1600" b="1" dirty="0">
                <a:solidFill>
                  <a:srgbClr val="C00000"/>
                </a:solidFill>
                <a:latin typeface="Calibri" panose="020F0502020204030204" pitchFamily="34" charset="0"/>
              </a:rPr>
              <a:t> lo </a:t>
            </a:r>
            <a:r>
              <a:rPr lang="en-US" sz="1600" b="1" dirty="0" err="1">
                <a:solidFill>
                  <a:srgbClr val="C00000"/>
                </a:solidFill>
                <a:latin typeface="Calibri" panose="020F0502020204030204" pitchFamily="34" charset="0"/>
              </a:rPr>
              <a:t>tanto</a:t>
            </a:r>
            <a:r>
              <a:rPr lang="en-US" sz="1600" b="1" dirty="0">
                <a:solidFill>
                  <a:srgbClr val="C00000"/>
                </a:solidFill>
                <a:latin typeface="Calibri" panose="020F0502020204030204" pitchFamily="34" charset="0"/>
              </a:rPr>
              <a:t> </a:t>
            </a:r>
            <a:r>
              <a:rPr lang="en-US" sz="1600" b="1" dirty="0" err="1">
                <a:solidFill>
                  <a:srgbClr val="C00000"/>
                </a:solidFill>
                <a:latin typeface="Calibri" panose="020F0502020204030204" pitchFamily="34" charset="0"/>
              </a:rPr>
              <a:t>está</a:t>
            </a:r>
            <a:r>
              <a:rPr lang="en-US" sz="1600" b="1" dirty="0">
                <a:solidFill>
                  <a:srgbClr val="C00000"/>
                </a:solidFill>
                <a:latin typeface="Calibri" panose="020F0502020204030204" pitchFamily="34" charset="0"/>
              </a:rPr>
              <a:t> </a:t>
            </a:r>
            <a:r>
              <a:rPr lang="en-US" sz="1600" b="1" dirty="0" err="1">
                <a:solidFill>
                  <a:srgbClr val="C00000"/>
                </a:solidFill>
                <a:latin typeface="Calibri" panose="020F0502020204030204" pitchFamily="34" charset="0"/>
              </a:rPr>
              <a:t>dentro</a:t>
            </a:r>
            <a:r>
              <a:rPr lang="en-US" sz="1600" b="1" dirty="0">
                <a:solidFill>
                  <a:srgbClr val="C00000"/>
                </a:solidFill>
                <a:latin typeface="Calibri" panose="020F0502020204030204" pitchFamily="34" charset="0"/>
              </a:rPr>
              <a:t> del </a:t>
            </a:r>
            <a:r>
              <a:rPr lang="en-US" sz="1600" b="1" dirty="0" err="1">
                <a:solidFill>
                  <a:srgbClr val="C00000"/>
                </a:solidFill>
                <a:latin typeface="Calibri" panose="020F0502020204030204" pitchFamily="34" charset="0"/>
              </a:rPr>
              <a:t>rango</a:t>
            </a:r>
            <a:r>
              <a:rPr lang="en-US" sz="1600" b="1" dirty="0">
                <a:solidFill>
                  <a:srgbClr val="C00000"/>
                </a:solidFill>
                <a:latin typeface="Calibri" panose="020F0502020204030204" pitchFamily="34" charset="0"/>
              </a:rPr>
              <a:t> normal');</a:t>
            </a:r>
          </a:p>
          <a:p>
            <a:pPr>
              <a:defRPr/>
            </a:pPr>
            <a:r>
              <a:rPr lang="en-US" sz="1600" b="1" dirty="0">
                <a:solidFill>
                  <a:srgbClr val="C00000"/>
                </a:solidFill>
                <a:latin typeface="Calibri" panose="020F0502020204030204" pitchFamily="34" charset="0"/>
              </a:rPr>
              <a:t>  ELSE</a:t>
            </a:r>
          </a:p>
          <a:p>
            <a:pPr>
              <a:defRPr/>
            </a:pPr>
            <a:r>
              <a:rPr lang="en-US" sz="1600" b="1" dirty="0">
                <a:solidFill>
                  <a:srgbClr val="C00000"/>
                </a:solidFill>
                <a:latin typeface="Calibri" panose="020F0502020204030204" pitchFamily="34" charset="0"/>
              </a:rPr>
              <a:t>      DBMS_OUTPUT.PUT_LINE('</a:t>
            </a:r>
            <a:r>
              <a:rPr lang="en-US" sz="1600" b="1" dirty="0" err="1">
                <a:solidFill>
                  <a:srgbClr val="C00000"/>
                </a:solidFill>
                <a:latin typeface="Calibri" panose="020F0502020204030204" pitchFamily="34" charset="0"/>
              </a:rPr>
              <a:t>Por</a:t>
            </a:r>
            <a:r>
              <a:rPr lang="en-US" sz="1600" b="1" dirty="0">
                <a:solidFill>
                  <a:srgbClr val="C00000"/>
                </a:solidFill>
                <a:latin typeface="Calibri" panose="020F0502020204030204" pitchFamily="34" charset="0"/>
              </a:rPr>
              <a:t> lo </a:t>
            </a:r>
            <a:r>
              <a:rPr lang="en-US" sz="1600" b="1" dirty="0" err="1">
                <a:solidFill>
                  <a:srgbClr val="C00000"/>
                </a:solidFill>
                <a:latin typeface="Calibri" panose="020F0502020204030204" pitchFamily="34" charset="0"/>
              </a:rPr>
              <a:t>tanto</a:t>
            </a:r>
            <a:r>
              <a:rPr lang="en-US" sz="1600" b="1" dirty="0">
                <a:solidFill>
                  <a:srgbClr val="C00000"/>
                </a:solidFill>
                <a:latin typeface="Calibri" panose="020F0502020204030204" pitchFamily="34" charset="0"/>
              </a:rPr>
              <a:t> </a:t>
            </a:r>
            <a:r>
              <a:rPr lang="en-US" sz="1600" b="1" dirty="0" err="1">
                <a:solidFill>
                  <a:srgbClr val="C00000"/>
                </a:solidFill>
                <a:latin typeface="Calibri" panose="020F0502020204030204" pitchFamily="34" charset="0"/>
              </a:rPr>
              <a:t>debe</a:t>
            </a:r>
            <a:r>
              <a:rPr lang="en-US" sz="1600" b="1" dirty="0">
                <a:solidFill>
                  <a:srgbClr val="C00000"/>
                </a:solidFill>
                <a:latin typeface="Calibri" panose="020F0502020204030204" pitchFamily="34" charset="0"/>
              </a:rPr>
              <a:t> </a:t>
            </a:r>
            <a:r>
              <a:rPr lang="en-US" sz="1600" b="1" dirty="0" err="1">
                <a:solidFill>
                  <a:srgbClr val="C00000"/>
                </a:solidFill>
                <a:latin typeface="Calibri" panose="020F0502020204030204" pitchFamily="34" charset="0"/>
              </a:rPr>
              <a:t>ser</a:t>
            </a:r>
            <a:r>
              <a:rPr lang="en-US" sz="1600" b="1" dirty="0">
                <a:solidFill>
                  <a:srgbClr val="C00000"/>
                </a:solidFill>
                <a:latin typeface="Calibri" panose="020F0502020204030204" pitchFamily="34" charset="0"/>
              </a:rPr>
              <a:t> </a:t>
            </a:r>
            <a:r>
              <a:rPr lang="en-US" sz="1600" b="1" dirty="0" err="1">
                <a:solidFill>
                  <a:srgbClr val="C00000"/>
                </a:solidFill>
                <a:latin typeface="Calibri" panose="020F0502020204030204" pitchFamily="34" charset="0"/>
              </a:rPr>
              <a:t>aumentado</a:t>
            </a:r>
            <a:r>
              <a:rPr lang="en-US" sz="1600" b="1" dirty="0">
                <a:solidFill>
                  <a:srgbClr val="C00000"/>
                </a:solidFill>
                <a:latin typeface="Calibri" panose="020F0502020204030204" pitchFamily="34" charset="0"/>
              </a:rPr>
              <a:t>'); </a:t>
            </a:r>
          </a:p>
          <a:p>
            <a:pPr>
              <a:defRPr/>
            </a:pPr>
            <a:r>
              <a:rPr lang="en-US" sz="1600" b="1" dirty="0">
                <a:solidFill>
                  <a:srgbClr val="C00000"/>
                </a:solidFill>
                <a:latin typeface="Calibri" panose="020F0502020204030204" pitchFamily="34" charset="0"/>
              </a:rPr>
              <a:t>  END IF;</a:t>
            </a:r>
          </a:p>
          <a:p>
            <a:pPr>
              <a:defRPr/>
            </a:pPr>
            <a:r>
              <a:rPr lang="en-US" sz="1600" b="1" dirty="0">
                <a:latin typeface="Calibri" panose="020F0502020204030204" pitchFamily="34" charset="0"/>
              </a:rPr>
              <a:t>END;</a:t>
            </a:r>
          </a:p>
          <a:p>
            <a:pPr>
              <a:defRPr/>
            </a:pPr>
            <a:endParaRPr lang="en-US" sz="800" b="1" dirty="0">
              <a:latin typeface="Calibri" panose="020F0502020204030204" pitchFamily="34" charset="0"/>
            </a:endParaRP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0691" y="5595791"/>
            <a:ext cx="2528589" cy="1081189"/>
          </a:xfrm>
          <a:prstGeom prst="rect">
            <a:avLst/>
          </a:prstGeom>
        </p:spPr>
      </p:pic>
    </p:spTree>
    <p:extLst>
      <p:ext uri="{BB962C8B-B14F-4D97-AF65-F5344CB8AC3E}">
        <p14:creationId xmlns:p14="http://schemas.microsoft.com/office/powerpoint/2010/main" val="2097983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Estructuras de Selección: </a:t>
            </a:r>
            <a:br>
              <a:rPr lang="es-CL" sz="2800" b="1" dirty="0">
                <a:solidFill>
                  <a:prstClr val="white"/>
                </a:solidFill>
                <a:latin typeface="Calibri"/>
              </a:rPr>
            </a:br>
            <a:r>
              <a:rPr lang="es-CL" sz="2800" b="1" dirty="0">
                <a:solidFill>
                  <a:prstClr val="white"/>
                </a:solidFill>
                <a:latin typeface="Calibri"/>
              </a:rPr>
              <a:t>Sentencia IF THEN ELSE</a:t>
            </a:r>
          </a:p>
        </p:txBody>
      </p:sp>
      <p:sp>
        <p:nvSpPr>
          <p:cNvPr id="15" name="Rectangle 3">
            <a:extLst>
              <a:ext uri="{FF2B5EF4-FFF2-40B4-BE49-F238E27FC236}">
                <a16:creationId xmlns:a16="http://schemas.microsoft.com/office/drawing/2014/main" id="{9EA1EAC8-A5FE-4FDB-94E7-713C3ECAED25}"/>
              </a:ext>
            </a:extLst>
          </p:cNvPr>
          <p:cNvSpPr txBox="1">
            <a:spLocks noChangeArrowheads="1"/>
          </p:cNvSpPr>
          <p:nvPr/>
        </p:nvSpPr>
        <p:spPr bwMode="auto">
          <a:xfrm>
            <a:off x="611188" y="1220812"/>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8" name="Text Box 5">
            <a:extLst>
              <a:ext uri="{FF2B5EF4-FFF2-40B4-BE49-F238E27FC236}">
                <a16:creationId xmlns:a16="http://schemas.microsoft.com/office/drawing/2014/main" id="{627BB2EC-563C-4D63-8FC9-98811BC5C4EC}"/>
              </a:ext>
            </a:extLst>
          </p:cNvPr>
          <p:cNvSpPr txBox="1">
            <a:spLocks noChangeArrowheads="1"/>
          </p:cNvSpPr>
          <p:nvPr/>
        </p:nvSpPr>
        <p:spPr bwMode="auto">
          <a:xfrm>
            <a:off x="1276321" y="1516614"/>
            <a:ext cx="6270891" cy="2800767"/>
          </a:xfrm>
          <a:prstGeom prst="rect">
            <a:avLst/>
          </a:prstGeom>
          <a:solidFill>
            <a:srgbClr val="FFC000"/>
          </a:solidFill>
          <a:ln w="22225">
            <a:solidFill>
              <a:schemeClr val="tx1"/>
            </a:solidFill>
            <a:miter lim="800000"/>
            <a:headEnd/>
            <a:tailEnd/>
          </a:ln>
          <a:scene3d>
            <a:camera prst="orthographicFront"/>
            <a:lightRig rig="threePt" dir="t"/>
          </a:scene3d>
          <a:sp3d>
            <a:bevelT w="165100" prst="coolSlant"/>
            <a:bevelB/>
          </a:sp3d>
        </p:spPr>
        <p:txBody>
          <a:bodyPr wrap="square">
            <a:spAutoFit/>
          </a:bodyPr>
          <a:lstStyle/>
          <a:p>
            <a:pPr>
              <a:defRPr/>
            </a:pPr>
            <a:endParaRPr lang="en-US" sz="800" b="1" dirty="0">
              <a:latin typeface="Calibri" panose="020F0502020204030204" pitchFamily="34" charset="0"/>
            </a:endParaRPr>
          </a:p>
          <a:p>
            <a:pPr>
              <a:defRPr/>
            </a:pPr>
            <a:r>
              <a:rPr lang="en-US" sz="1600" b="1" dirty="0">
                <a:latin typeface="Calibri" panose="020F0502020204030204" pitchFamily="34" charset="0"/>
              </a:rPr>
              <a:t>DECLARE</a:t>
            </a:r>
          </a:p>
          <a:p>
            <a:pPr>
              <a:defRPr/>
            </a:pPr>
            <a:r>
              <a:rPr lang="en-US" sz="1600" b="1" dirty="0">
                <a:solidFill>
                  <a:srgbClr val="0000DE"/>
                </a:solidFill>
                <a:latin typeface="Calibri" panose="020F0502020204030204" pitchFamily="34" charset="0"/>
              </a:rPr>
              <a:t>  </a:t>
            </a:r>
            <a:r>
              <a:rPr lang="en-US" sz="1600" b="1" dirty="0" err="1">
                <a:solidFill>
                  <a:srgbClr val="0000DE"/>
                </a:solidFill>
                <a:latin typeface="Calibri" panose="020F0502020204030204" pitchFamily="34" charset="0"/>
              </a:rPr>
              <a:t>v_mi_edad</a:t>
            </a:r>
            <a:r>
              <a:rPr lang="en-US" sz="1600" b="1" dirty="0">
                <a:solidFill>
                  <a:srgbClr val="0000DE"/>
                </a:solidFill>
                <a:latin typeface="Calibri" panose="020F0502020204030204" pitchFamily="34" charset="0"/>
              </a:rPr>
              <a:t> </a:t>
            </a:r>
            <a:r>
              <a:rPr lang="en-US" sz="1600" b="1" dirty="0">
                <a:latin typeface="Calibri" panose="020F0502020204030204" pitchFamily="34" charset="0"/>
              </a:rPr>
              <a:t>number(2) := 30;</a:t>
            </a:r>
          </a:p>
          <a:p>
            <a:pPr>
              <a:defRPr/>
            </a:pPr>
            <a:r>
              <a:rPr lang="en-US" sz="1600" b="1" dirty="0">
                <a:solidFill>
                  <a:srgbClr val="008000"/>
                </a:solidFill>
                <a:latin typeface="Calibri" panose="020F0502020204030204" pitchFamily="34" charset="0"/>
              </a:rPr>
              <a:t>  </a:t>
            </a:r>
            <a:r>
              <a:rPr lang="en-US" sz="1600" b="1" dirty="0" err="1">
                <a:solidFill>
                  <a:srgbClr val="008000"/>
                </a:solidFill>
                <a:latin typeface="Calibri" panose="020F0502020204030204" pitchFamily="34" charset="0"/>
              </a:rPr>
              <a:t>v_mi_nombre</a:t>
            </a:r>
            <a:r>
              <a:rPr lang="en-US" sz="1600" b="1" dirty="0">
                <a:latin typeface="Calibri" panose="020F0502020204030204" pitchFamily="34" charset="0"/>
              </a:rPr>
              <a:t> varchar2(20) := 'Luis';</a:t>
            </a:r>
          </a:p>
          <a:p>
            <a:pPr>
              <a:defRPr/>
            </a:pPr>
            <a:r>
              <a:rPr lang="en-US" sz="1600" b="1" dirty="0">
                <a:latin typeface="Calibri" panose="020F0502020204030204" pitchFamily="34" charset="0"/>
              </a:rPr>
              <a:t>BEGIN</a:t>
            </a:r>
          </a:p>
          <a:p>
            <a:pPr>
              <a:defRPr/>
            </a:pPr>
            <a:r>
              <a:rPr lang="en-US" sz="1600" b="1" dirty="0">
                <a:latin typeface="Calibri" panose="020F0502020204030204" pitchFamily="34" charset="0"/>
              </a:rPr>
              <a:t>  </a:t>
            </a:r>
            <a:r>
              <a:rPr lang="en-US" sz="1600" b="1" dirty="0">
                <a:solidFill>
                  <a:srgbClr val="C00000"/>
                </a:solidFill>
                <a:latin typeface="Calibri" panose="020F0502020204030204" pitchFamily="34" charset="0"/>
              </a:rPr>
              <a:t>IF </a:t>
            </a:r>
            <a:r>
              <a:rPr lang="en-US" sz="1600" b="1" dirty="0" err="1">
                <a:solidFill>
                  <a:srgbClr val="0000DE"/>
                </a:solidFill>
                <a:latin typeface="Calibri" panose="020F0502020204030204" pitchFamily="34" charset="0"/>
              </a:rPr>
              <a:t>v_mi_edad</a:t>
            </a:r>
            <a:r>
              <a:rPr lang="en-US" sz="1600" b="1" dirty="0">
                <a:solidFill>
                  <a:srgbClr val="C00000"/>
                </a:solidFill>
                <a:latin typeface="Calibri" panose="020F0502020204030204" pitchFamily="34" charset="0"/>
              </a:rPr>
              <a:t> &lt; 11 AND </a:t>
            </a:r>
            <a:r>
              <a:rPr lang="en-US" sz="1600" b="1" dirty="0" err="1">
                <a:solidFill>
                  <a:srgbClr val="008000"/>
                </a:solidFill>
                <a:latin typeface="Calibri" panose="020F0502020204030204" pitchFamily="34" charset="0"/>
              </a:rPr>
              <a:t>v_mi_nombre</a:t>
            </a:r>
            <a:r>
              <a:rPr lang="en-US" sz="1600" b="1" dirty="0">
                <a:solidFill>
                  <a:srgbClr val="C00000"/>
                </a:solidFill>
                <a:latin typeface="Calibri" panose="020F0502020204030204" pitchFamily="34" charset="0"/>
              </a:rPr>
              <a:t> = 'Luis' THEN</a:t>
            </a:r>
          </a:p>
          <a:p>
            <a:pPr>
              <a:defRPr/>
            </a:pPr>
            <a:r>
              <a:rPr lang="en-US" sz="1600" b="1" dirty="0">
                <a:solidFill>
                  <a:srgbClr val="C00000"/>
                </a:solidFill>
                <a:latin typeface="Calibri" panose="020F0502020204030204" pitchFamily="34" charset="0"/>
              </a:rPr>
              <a:t>     DBMS_OUTPUT.PUT_LINE('</a:t>
            </a:r>
            <a:r>
              <a:rPr lang="en-US" sz="1600" b="1" dirty="0" err="1">
                <a:solidFill>
                  <a:srgbClr val="C00000"/>
                </a:solidFill>
                <a:latin typeface="Calibri" panose="020F0502020204030204" pitchFamily="34" charset="0"/>
              </a:rPr>
              <a:t>Yo</a:t>
            </a:r>
            <a:r>
              <a:rPr lang="en-US" sz="1600" b="1" dirty="0">
                <a:solidFill>
                  <a:srgbClr val="C00000"/>
                </a:solidFill>
                <a:latin typeface="Calibri" panose="020F0502020204030204" pitchFamily="34" charset="0"/>
              </a:rPr>
              <a:t> soy un </a:t>
            </a:r>
            <a:r>
              <a:rPr lang="en-US" sz="1600" b="1" dirty="0" err="1">
                <a:solidFill>
                  <a:srgbClr val="C00000"/>
                </a:solidFill>
                <a:latin typeface="Calibri" panose="020F0502020204030204" pitchFamily="34" charset="0"/>
              </a:rPr>
              <a:t>niño</a:t>
            </a:r>
            <a:r>
              <a:rPr lang="en-US" sz="1600" b="1" dirty="0">
                <a:solidFill>
                  <a:srgbClr val="C00000"/>
                </a:solidFill>
                <a:latin typeface="Calibri" panose="020F0502020204030204" pitchFamily="34" charset="0"/>
              </a:rPr>
              <a:t> </a:t>
            </a:r>
            <a:r>
              <a:rPr lang="en-US" sz="1600" b="1" dirty="0" err="1">
                <a:solidFill>
                  <a:srgbClr val="C00000"/>
                </a:solidFill>
                <a:latin typeface="Calibri" panose="020F0502020204030204" pitchFamily="34" charset="0"/>
              </a:rPr>
              <a:t>que</a:t>
            </a:r>
            <a:r>
              <a:rPr lang="en-US" sz="1600" b="1" dirty="0">
                <a:solidFill>
                  <a:srgbClr val="C00000"/>
                </a:solidFill>
                <a:latin typeface="Calibri" panose="020F0502020204030204" pitchFamily="34" charset="0"/>
              </a:rPr>
              <a:t> se llama Luis');</a:t>
            </a:r>
          </a:p>
          <a:p>
            <a:pPr>
              <a:defRPr/>
            </a:pPr>
            <a:r>
              <a:rPr lang="en-US" sz="1600" b="1" dirty="0">
                <a:solidFill>
                  <a:srgbClr val="C00000"/>
                </a:solidFill>
                <a:latin typeface="Calibri" panose="020F0502020204030204" pitchFamily="34" charset="0"/>
              </a:rPr>
              <a:t>  ELSE</a:t>
            </a:r>
          </a:p>
          <a:p>
            <a:pPr>
              <a:defRPr/>
            </a:pPr>
            <a:r>
              <a:rPr lang="en-US" sz="1600" b="1" dirty="0">
                <a:solidFill>
                  <a:srgbClr val="C00000"/>
                </a:solidFill>
                <a:latin typeface="Calibri" panose="020F0502020204030204" pitchFamily="34" charset="0"/>
              </a:rPr>
              <a:t>     DBMS_OUTPUT.PUT_LINE('</a:t>
            </a:r>
            <a:r>
              <a:rPr lang="en-US" sz="1600" b="1" dirty="0" err="1">
                <a:solidFill>
                  <a:srgbClr val="C00000"/>
                </a:solidFill>
                <a:latin typeface="Calibri" panose="020F0502020204030204" pitchFamily="34" charset="0"/>
              </a:rPr>
              <a:t>Yo</a:t>
            </a:r>
            <a:r>
              <a:rPr lang="en-US" sz="1600" b="1" dirty="0">
                <a:solidFill>
                  <a:srgbClr val="C00000"/>
                </a:solidFill>
                <a:latin typeface="Calibri" panose="020F0502020204030204" pitchFamily="34" charset="0"/>
              </a:rPr>
              <a:t> no soy un </a:t>
            </a:r>
            <a:r>
              <a:rPr lang="en-US" sz="1600" b="1" dirty="0" err="1">
                <a:solidFill>
                  <a:srgbClr val="C00000"/>
                </a:solidFill>
                <a:latin typeface="Calibri" panose="020F0502020204030204" pitchFamily="34" charset="0"/>
              </a:rPr>
              <a:t>niño</a:t>
            </a:r>
            <a:r>
              <a:rPr lang="en-US" sz="1600" b="1" dirty="0">
                <a:solidFill>
                  <a:srgbClr val="C00000"/>
                </a:solidFill>
                <a:latin typeface="Calibri" panose="020F0502020204030204" pitchFamily="34" charset="0"/>
              </a:rPr>
              <a:t> </a:t>
            </a:r>
            <a:r>
              <a:rPr lang="en-US" sz="1600" b="1" dirty="0" err="1">
                <a:solidFill>
                  <a:srgbClr val="C00000"/>
                </a:solidFill>
                <a:latin typeface="Calibri" panose="020F0502020204030204" pitchFamily="34" charset="0"/>
              </a:rPr>
              <a:t>pero</a:t>
            </a:r>
            <a:r>
              <a:rPr lang="en-US" sz="1600" b="1" dirty="0">
                <a:solidFill>
                  <a:srgbClr val="C00000"/>
                </a:solidFill>
                <a:latin typeface="Calibri" panose="020F0502020204030204" pitchFamily="34" charset="0"/>
              </a:rPr>
              <a:t> me </a:t>
            </a:r>
            <a:r>
              <a:rPr lang="en-US" sz="1600" b="1" dirty="0" err="1">
                <a:solidFill>
                  <a:srgbClr val="C00000"/>
                </a:solidFill>
                <a:latin typeface="Calibri" panose="020F0502020204030204" pitchFamily="34" charset="0"/>
              </a:rPr>
              <a:t>llamo</a:t>
            </a:r>
            <a:r>
              <a:rPr lang="en-US" sz="1600" b="1" dirty="0">
                <a:solidFill>
                  <a:srgbClr val="C00000"/>
                </a:solidFill>
                <a:latin typeface="Calibri" panose="020F0502020204030204" pitchFamily="34" charset="0"/>
              </a:rPr>
              <a:t> Luis');</a:t>
            </a:r>
          </a:p>
          <a:p>
            <a:pPr>
              <a:defRPr/>
            </a:pPr>
            <a:r>
              <a:rPr lang="en-US" sz="1600" b="1" dirty="0">
                <a:solidFill>
                  <a:srgbClr val="C00000"/>
                </a:solidFill>
                <a:latin typeface="Calibri" panose="020F0502020204030204" pitchFamily="34" charset="0"/>
              </a:rPr>
              <a:t>  END IF</a:t>
            </a:r>
            <a:r>
              <a:rPr lang="en-US" sz="1600" b="1" dirty="0">
                <a:latin typeface="Calibri" panose="020F0502020204030204" pitchFamily="34" charset="0"/>
              </a:rPr>
              <a:t>;</a:t>
            </a:r>
          </a:p>
          <a:p>
            <a:pPr>
              <a:defRPr/>
            </a:pPr>
            <a:r>
              <a:rPr lang="en-US" sz="1600" b="1" dirty="0">
                <a:latin typeface="Calibri" panose="020F0502020204030204" pitchFamily="34" charset="0"/>
              </a:rPr>
              <a:t>END;</a:t>
            </a:r>
          </a:p>
          <a:p>
            <a:pPr>
              <a:defRPr/>
            </a:pPr>
            <a:endParaRPr lang="en-US" sz="800" b="1" dirty="0">
              <a:latin typeface="Calibri" panose="020F0502020204030204" pitchFamily="34" charset="0"/>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3539" y="4468609"/>
            <a:ext cx="2729133" cy="924823"/>
          </a:xfrm>
          <a:prstGeom prst="rect">
            <a:avLst/>
          </a:prstGeom>
        </p:spPr>
      </p:pic>
    </p:spTree>
    <p:extLst>
      <p:ext uri="{BB962C8B-B14F-4D97-AF65-F5344CB8AC3E}">
        <p14:creationId xmlns:p14="http://schemas.microsoft.com/office/powerpoint/2010/main" val="3478097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Estructuras de Selección: </a:t>
            </a:r>
            <a:br>
              <a:rPr lang="es-CL" sz="2800" b="1" dirty="0">
                <a:solidFill>
                  <a:prstClr val="white"/>
                </a:solidFill>
                <a:latin typeface="Calibri"/>
              </a:rPr>
            </a:br>
            <a:r>
              <a:rPr lang="es-CL" sz="2800" b="1" dirty="0">
                <a:solidFill>
                  <a:prstClr val="white"/>
                </a:solidFill>
                <a:latin typeface="Calibri"/>
              </a:rPr>
              <a:t>Sentencia IF THEN ELSE</a:t>
            </a:r>
          </a:p>
        </p:txBody>
      </p:sp>
      <p:sp>
        <p:nvSpPr>
          <p:cNvPr id="15" name="Rectangle 3">
            <a:extLst>
              <a:ext uri="{FF2B5EF4-FFF2-40B4-BE49-F238E27FC236}">
                <a16:creationId xmlns:a16="http://schemas.microsoft.com/office/drawing/2014/main" id="{9EA1EAC8-A5FE-4FDB-94E7-713C3ECAED25}"/>
              </a:ext>
            </a:extLst>
          </p:cNvPr>
          <p:cNvSpPr txBox="1">
            <a:spLocks noChangeArrowheads="1"/>
          </p:cNvSpPr>
          <p:nvPr/>
        </p:nvSpPr>
        <p:spPr bwMode="auto">
          <a:xfrm>
            <a:off x="611188" y="1220812"/>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8" name="Text Box 5">
            <a:extLst>
              <a:ext uri="{FF2B5EF4-FFF2-40B4-BE49-F238E27FC236}">
                <a16:creationId xmlns:a16="http://schemas.microsoft.com/office/drawing/2014/main" id="{627BB2EC-563C-4D63-8FC9-98811BC5C4EC}"/>
              </a:ext>
            </a:extLst>
          </p:cNvPr>
          <p:cNvSpPr txBox="1">
            <a:spLocks noChangeArrowheads="1"/>
          </p:cNvSpPr>
          <p:nvPr/>
        </p:nvSpPr>
        <p:spPr bwMode="auto">
          <a:xfrm>
            <a:off x="1276321" y="1517942"/>
            <a:ext cx="6270891" cy="5262979"/>
          </a:xfrm>
          <a:prstGeom prst="rect">
            <a:avLst/>
          </a:prstGeom>
          <a:solidFill>
            <a:srgbClr val="FFC000"/>
          </a:solidFill>
          <a:ln w="22225">
            <a:solidFill>
              <a:schemeClr val="tx1"/>
            </a:solidFill>
            <a:miter lim="800000"/>
            <a:headEnd/>
            <a:tailEnd/>
          </a:ln>
          <a:scene3d>
            <a:camera prst="orthographicFront"/>
            <a:lightRig rig="threePt" dir="t"/>
          </a:scene3d>
          <a:sp3d>
            <a:bevelT w="165100" prst="coolSlant"/>
            <a:bevelB/>
          </a:sp3d>
        </p:spPr>
        <p:txBody>
          <a:bodyPr wrap="square">
            <a:spAutoFit/>
          </a:bodyPr>
          <a:lstStyle/>
          <a:p>
            <a:pPr>
              <a:defRPr/>
            </a:pPr>
            <a:endParaRPr lang="en-US" sz="800" b="1" dirty="0">
              <a:latin typeface="Calibri" panose="020F0502020204030204" pitchFamily="34" charset="0"/>
            </a:endParaRPr>
          </a:p>
          <a:p>
            <a:pPr>
              <a:defRPr/>
            </a:pPr>
            <a:r>
              <a:rPr lang="en-US" sz="1600" b="1" dirty="0">
                <a:latin typeface="Calibri" panose="020F0502020204030204" pitchFamily="34" charset="0"/>
              </a:rPr>
              <a:t>VAR </a:t>
            </a:r>
            <a:r>
              <a:rPr lang="en-US" sz="1600" b="1" dirty="0" err="1">
                <a:latin typeface="Calibri" panose="020F0502020204030204" pitchFamily="34" charset="0"/>
              </a:rPr>
              <a:t>b_id_emp</a:t>
            </a:r>
            <a:r>
              <a:rPr lang="en-US" sz="1600" b="1" dirty="0">
                <a:latin typeface="Calibri" panose="020F0502020204030204" pitchFamily="34" charset="0"/>
              </a:rPr>
              <a:t> NUMBER</a:t>
            </a:r>
          </a:p>
          <a:p>
            <a:pPr>
              <a:defRPr/>
            </a:pPr>
            <a:r>
              <a:rPr lang="en-US" sz="1600" b="1" dirty="0">
                <a:latin typeface="Calibri" panose="020F0502020204030204" pitchFamily="34" charset="0"/>
              </a:rPr>
              <a:t>EXEC :</a:t>
            </a:r>
            <a:r>
              <a:rPr lang="en-US" sz="1600" b="1" dirty="0" err="1">
                <a:latin typeface="Calibri" panose="020F0502020204030204" pitchFamily="34" charset="0"/>
              </a:rPr>
              <a:t>b_id_emp</a:t>
            </a:r>
            <a:r>
              <a:rPr lang="en-US" sz="1600" b="1" dirty="0">
                <a:latin typeface="Calibri" panose="020F0502020204030204" pitchFamily="34" charset="0"/>
              </a:rPr>
              <a:t>:=150</a:t>
            </a:r>
          </a:p>
          <a:p>
            <a:pPr>
              <a:defRPr/>
            </a:pPr>
            <a:r>
              <a:rPr lang="en-US" sz="1600" b="1" dirty="0">
                <a:latin typeface="Calibri" panose="020F0502020204030204" pitchFamily="34" charset="0"/>
              </a:rPr>
              <a:t>DECLARE </a:t>
            </a:r>
          </a:p>
          <a:p>
            <a:pPr>
              <a:defRPr/>
            </a:pPr>
            <a:r>
              <a:rPr lang="en-US" sz="1600" b="1" dirty="0" err="1">
                <a:solidFill>
                  <a:srgbClr val="0000DE"/>
                </a:solidFill>
                <a:latin typeface="Calibri" panose="020F0502020204030204" pitchFamily="34" charset="0"/>
              </a:rPr>
              <a:t>v_salario</a:t>
            </a:r>
            <a:r>
              <a:rPr lang="en-US" sz="1600" b="1" dirty="0">
                <a:latin typeface="Calibri" panose="020F0502020204030204" pitchFamily="34" charset="0"/>
              </a:rPr>
              <a:t> NUMBER(8);</a:t>
            </a:r>
          </a:p>
          <a:p>
            <a:pPr>
              <a:defRPr/>
            </a:pPr>
            <a:r>
              <a:rPr lang="en-US" sz="1600" b="1" dirty="0">
                <a:latin typeface="Calibri" panose="020F0502020204030204" pitchFamily="34" charset="0"/>
              </a:rPr>
              <a:t>BEGIN</a:t>
            </a:r>
          </a:p>
          <a:p>
            <a:pPr>
              <a:defRPr/>
            </a:pPr>
            <a:r>
              <a:rPr lang="en-US" sz="1600" b="1" dirty="0">
                <a:latin typeface="Calibri" panose="020F0502020204030204" pitchFamily="34" charset="0"/>
              </a:rPr>
              <a:t>  SELECT salary</a:t>
            </a:r>
          </a:p>
          <a:p>
            <a:pPr>
              <a:defRPr/>
            </a:pPr>
            <a:r>
              <a:rPr lang="en-US" sz="1600" b="1" dirty="0">
                <a:latin typeface="Calibri" panose="020F0502020204030204" pitchFamily="34" charset="0"/>
              </a:rPr>
              <a:t>    INTO </a:t>
            </a:r>
            <a:r>
              <a:rPr lang="en-US" sz="1600" b="1" dirty="0" err="1">
                <a:solidFill>
                  <a:srgbClr val="0000DE"/>
                </a:solidFill>
                <a:latin typeface="Calibri" panose="020F0502020204030204" pitchFamily="34" charset="0"/>
              </a:rPr>
              <a:t>v_salario</a:t>
            </a:r>
            <a:endParaRPr lang="en-US" sz="1600" b="1" dirty="0">
              <a:solidFill>
                <a:srgbClr val="0000DE"/>
              </a:solidFill>
              <a:latin typeface="Calibri" panose="020F0502020204030204" pitchFamily="34" charset="0"/>
            </a:endParaRPr>
          </a:p>
          <a:p>
            <a:pPr>
              <a:defRPr/>
            </a:pPr>
            <a:r>
              <a:rPr lang="en-US" sz="1600" b="1" dirty="0">
                <a:latin typeface="Calibri" panose="020F0502020204030204" pitchFamily="34" charset="0"/>
              </a:rPr>
              <a:t>    FROM employees</a:t>
            </a:r>
          </a:p>
          <a:p>
            <a:pPr>
              <a:defRPr/>
            </a:pPr>
            <a:r>
              <a:rPr lang="en-US" sz="1600" b="1" dirty="0">
                <a:latin typeface="Calibri" panose="020F0502020204030204" pitchFamily="34" charset="0"/>
              </a:rPr>
              <a:t>    WHERE </a:t>
            </a:r>
            <a:r>
              <a:rPr lang="en-US" sz="1600" b="1" dirty="0" err="1">
                <a:latin typeface="Calibri" panose="020F0502020204030204" pitchFamily="34" charset="0"/>
              </a:rPr>
              <a:t>employee_id</a:t>
            </a:r>
            <a:r>
              <a:rPr lang="en-US" sz="1600" b="1" dirty="0">
                <a:latin typeface="Calibri" panose="020F0502020204030204" pitchFamily="34" charset="0"/>
              </a:rPr>
              <a:t>=:</a:t>
            </a:r>
            <a:r>
              <a:rPr lang="en-US" sz="1600" b="1" dirty="0" err="1">
                <a:latin typeface="Calibri" panose="020F0502020204030204" pitchFamily="34" charset="0"/>
              </a:rPr>
              <a:t>b_id_emp</a:t>
            </a:r>
            <a:r>
              <a:rPr lang="en-US" sz="1600" b="1" dirty="0">
                <a:latin typeface="Calibri" panose="020F0502020204030204" pitchFamily="34" charset="0"/>
              </a:rPr>
              <a:t>;</a:t>
            </a:r>
          </a:p>
          <a:p>
            <a:pPr>
              <a:defRPr/>
            </a:pPr>
            <a:r>
              <a:rPr lang="en-US" sz="1600" b="1" dirty="0">
                <a:latin typeface="Calibri" panose="020F0502020204030204" pitchFamily="34" charset="0"/>
              </a:rPr>
              <a:t>    </a:t>
            </a:r>
            <a:r>
              <a:rPr lang="en-US" sz="1600" b="1" dirty="0">
                <a:solidFill>
                  <a:srgbClr val="C00000"/>
                </a:solidFill>
                <a:latin typeface="Calibri" panose="020F0502020204030204" pitchFamily="34" charset="0"/>
              </a:rPr>
              <a:t>IF </a:t>
            </a:r>
            <a:r>
              <a:rPr lang="en-US" sz="1600" b="1" dirty="0" err="1">
                <a:solidFill>
                  <a:srgbClr val="0000DE"/>
                </a:solidFill>
                <a:latin typeface="Calibri" panose="020F0502020204030204" pitchFamily="34" charset="0"/>
              </a:rPr>
              <a:t>v_salario</a:t>
            </a:r>
            <a:r>
              <a:rPr lang="en-US" sz="1600" b="1" dirty="0">
                <a:solidFill>
                  <a:srgbClr val="C00000"/>
                </a:solidFill>
                <a:latin typeface="Calibri" panose="020F0502020204030204" pitchFamily="34" charset="0"/>
              </a:rPr>
              <a:t> &lt; 5000 THEN</a:t>
            </a:r>
          </a:p>
          <a:p>
            <a:pPr>
              <a:defRPr/>
            </a:pPr>
            <a:r>
              <a:rPr lang="en-US" sz="1600" b="1" dirty="0">
                <a:solidFill>
                  <a:srgbClr val="C00000"/>
                </a:solidFill>
                <a:latin typeface="Calibri" panose="020F0502020204030204" pitchFamily="34" charset="0"/>
              </a:rPr>
              <a:t>       UPDATE </a:t>
            </a:r>
            <a:r>
              <a:rPr lang="en-US" sz="1600" b="1" dirty="0" err="1">
                <a:solidFill>
                  <a:srgbClr val="C00000"/>
                </a:solidFill>
                <a:latin typeface="Calibri" panose="020F0502020204030204" pitchFamily="34" charset="0"/>
              </a:rPr>
              <a:t>empleados</a:t>
            </a:r>
            <a:endParaRPr lang="en-US" sz="1600" b="1" dirty="0">
              <a:solidFill>
                <a:srgbClr val="C00000"/>
              </a:solidFill>
              <a:latin typeface="Calibri" panose="020F0502020204030204" pitchFamily="34" charset="0"/>
            </a:endParaRPr>
          </a:p>
          <a:p>
            <a:pPr>
              <a:defRPr/>
            </a:pPr>
            <a:r>
              <a:rPr lang="en-US" sz="1600" b="1" dirty="0">
                <a:solidFill>
                  <a:srgbClr val="C00000"/>
                </a:solidFill>
                <a:latin typeface="Calibri" panose="020F0502020204030204" pitchFamily="34" charset="0"/>
              </a:rPr>
              <a:t>         SET salary=salary*1.30</a:t>
            </a:r>
          </a:p>
          <a:p>
            <a:pPr>
              <a:defRPr/>
            </a:pPr>
            <a:r>
              <a:rPr lang="en-US" sz="1600" b="1" dirty="0">
                <a:solidFill>
                  <a:srgbClr val="C00000"/>
                </a:solidFill>
                <a:latin typeface="Calibri" panose="020F0502020204030204" pitchFamily="34" charset="0"/>
              </a:rPr>
              <a:t>        WHERE </a:t>
            </a:r>
            <a:r>
              <a:rPr lang="en-US" sz="1600" b="1" dirty="0" err="1">
                <a:solidFill>
                  <a:srgbClr val="C00000"/>
                </a:solidFill>
                <a:latin typeface="Calibri" panose="020F0502020204030204" pitchFamily="34" charset="0"/>
              </a:rPr>
              <a:t>employee_id</a:t>
            </a:r>
            <a:r>
              <a:rPr lang="en-US" sz="1600" b="1" dirty="0">
                <a:solidFill>
                  <a:srgbClr val="C00000"/>
                </a:solidFill>
                <a:latin typeface="Calibri" panose="020F0502020204030204" pitchFamily="34" charset="0"/>
              </a:rPr>
              <a:t>=:</a:t>
            </a:r>
            <a:r>
              <a:rPr lang="en-US" sz="1600" b="1" dirty="0" err="1">
                <a:solidFill>
                  <a:srgbClr val="C00000"/>
                </a:solidFill>
                <a:latin typeface="Calibri" panose="020F0502020204030204" pitchFamily="34" charset="0"/>
              </a:rPr>
              <a:t>b_id_emp</a:t>
            </a:r>
            <a:r>
              <a:rPr lang="en-US" sz="1600" b="1" dirty="0">
                <a:solidFill>
                  <a:srgbClr val="C00000"/>
                </a:solidFill>
                <a:latin typeface="Calibri" panose="020F0502020204030204" pitchFamily="34" charset="0"/>
              </a:rPr>
              <a:t>;</a:t>
            </a:r>
          </a:p>
          <a:p>
            <a:pPr>
              <a:defRPr/>
            </a:pPr>
            <a:r>
              <a:rPr lang="en-US" sz="1600" b="1" dirty="0">
                <a:solidFill>
                  <a:srgbClr val="C00000"/>
                </a:solidFill>
                <a:latin typeface="Calibri" panose="020F0502020204030204" pitchFamily="34" charset="0"/>
              </a:rPr>
              <a:t>    ELSE</a:t>
            </a:r>
          </a:p>
          <a:p>
            <a:pPr>
              <a:defRPr/>
            </a:pPr>
            <a:r>
              <a:rPr lang="en-US" sz="1600" b="1" dirty="0">
                <a:solidFill>
                  <a:srgbClr val="C00000"/>
                </a:solidFill>
                <a:latin typeface="Calibri" panose="020F0502020204030204" pitchFamily="34" charset="0"/>
              </a:rPr>
              <a:t>        UPDATE </a:t>
            </a:r>
            <a:r>
              <a:rPr lang="en-US" sz="1600" b="1" dirty="0" err="1">
                <a:solidFill>
                  <a:srgbClr val="C00000"/>
                </a:solidFill>
                <a:latin typeface="Calibri" panose="020F0502020204030204" pitchFamily="34" charset="0"/>
              </a:rPr>
              <a:t>empleados</a:t>
            </a:r>
            <a:endParaRPr lang="en-US" sz="1600" b="1" dirty="0">
              <a:solidFill>
                <a:srgbClr val="C00000"/>
              </a:solidFill>
              <a:latin typeface="Calibri" panose="020F0502020204030204" pitchFamily="34" charset="0"/>
            </a:endParaRPr>
          </a:p>
          <a:p>
            <a:pPr>
              <a:defRPr/>
            </a:pPr>
            <a:r>
              <a:rPr lang="en-US" sz="1600" b="1" dirty="0">
                <a:solidFill>
                  <a:srgbClr val="C00000"/>
                </a:solidFill>
                <a:latin typeface="Calibri" panose="020F0502020204030204" pitchFamily="34" charset="0"/>
              </a:rPr>
              <a:t>         SET salary=salary*1.10</a:t>
            </a:r>
          </a:p>
          <a:p>
            <a:pPr>
              <a:defRPr/>
            </a:pPr>
            <a:r>
              <a:rPr lang="en-US" sz="1600" b="1" dirty="0">
                <a:solidFill>
                  <a:srgbClr val="C00000"/>
                </a:solidFill>
                <a:latin typeface="Calibri" panose="020F0502020204030204" pitchFamily="34" charset="0"/>
              </a:rPr>
              <a:t>        WHERE </a:t>
            </a:r>
            <a:r>
              <a:rPr lang="en-US" sz="1600" b="1" dirty="0" err="1">
                <a:solidFill>
                  <a:srgbClr val="C00000"/>
                </a:solidFill>
                <a:latin typeface="Calibri" panose="020F0502020204030204" pitchFamily="34" charset="0"/>
              </a:rPr>
              <a:t>employee_id</a:t>
            </a:r>
            <a:r>
              <a:rPr lang="en-US" sz="1600" b="1" dirty="0">
                <a:solidFill>
                  <a:srgbClr val="C00000"/>
                </a:solidFill>
                <a:latin typeface="Calibri" panose="020F0502020204030204" pitchFamily="34" charset="0"/>
              </a:rPr>
              <a:t>=:</a:t>
            </a:r>
            <a:r>
              <a:rPr lang="en-US" sz="1600" b="1" dirty="0" err="1">
                <a:solidFill>
                  <a:srgbClr val="C00000"/>
                </a:solidFill>
                <a:latin typeface="Calibri" panose="020F0502020204030204" pitchFamily="34" charset="0"/>
              </a:rPr>
              <a:t>b_id_emp</a:t>
            </a:r>
            <a:r>
              <a:rPr lang="en-US" sz="1600" b="1" dirty="0">
                <a:solidFill>
                  <a:srgbClr val="C00000"/>
                </a:solidFill>
                <a:latin typeface="Calibri" panose="020F0502020204030204" pitchFamily="34" charset="0"/>
              </a:rPr>
              <a:t>; </a:t>
            </a:r>
          </a:p>
          <a:p>
            <a:pPr>
              <a:defRPr/>
            </a:pPr>
            <a:r>
              <a:rPr lang="en-US" sz="1600" b="1" dirty="0">
                <a:solidFill>
                  <a:srgbClr val="C00000"/>
                </a:solidFill>
                <a:latin typeface="Calibri" panose="020F0502020204030204" pitchFamily="34" charset="0"/>
              </a:rPr>
              <a:t>    END IF;</a:t>
            </a:r>
          </a:p>
          <a:p>
            <a:pPr>
              <a:defRPr/>
            </a:pPr>
            <a:r>
              <a:rPr lang="en-US" sz="1600" b="1" dirty="0">
                <a:latin typeface="Calibri" panose="020F0502020204030204" pitchFamily="34" charset="0"/>
              </a:rPr>
              <a:t>COMMIT;</a:t>
            </a:r>
          </a:p>
          <a:p>
            <a:pPr>
              <a:defRPr/>
            </a:pPr>
            <a:r>
              <a:rPr lang="en-US" sz="1600" b="1" dirty="0">
                <a:latin typeface="Calibri" panose="020F0502020204030204" pitchFamily="34" charset="0"/>
              </a:rPr>
              <a:t>END;</a:t>
            </a:r>
            <a:endParaRPr lang="en-US" sz="800" b="1" dirty="0">
              <a:latin typeface="Calibri" panose="020F0502020204030204" pitchFamily="34" charset="0"/>
            </a:endParaRPr>
          </a:p>
        </p:txBody>
      </p:sp>
      <p:sp>
        <p:nvSpPr>
          <p:cNvPr id="2" name="Rectángulo 1"/>
          <p:cNvSpPr/>
          <p:nvPr/>
        </p:nvSpPr>
        <p:spPr>
          <a:xfrm>
            <a:off x="4088309" y="1771196"/>
            <a:ext cx="3084499" cy="307777"/>
          </a:xfrm>
          <a:prstGeom prst="rect">
            <a:avLst/>
          </a:prstGeom>
        </p:spPr>
        <p:txBody>
          <a:bodyPr wrap="none">
            <a:spAutoFit/>
          </a:bodyPr>
          <a:lstStyle/>
          <a:p>
            <a:r>
              <a:rPr lang="es-CL" b="1" dirty="0">
                <a:solidFill>
                  <a:srgbClr val="008000"/>
                </a:solidFill>
                <a:latin typeface="Calibri" panose="020F0502020204030204" pitchFamily="34" charset="0"/>
              </a:rPr>
              <a:t>Salario del empleado 150 es de 10000</a:t>
            </a:r>
          </a:p>
        </p:txBody>
      </p:sp>
    </p:spTree>
    <p:extLst>
      <p:ext uri="{BB962C8B-B14F-4D97-AF65-F5344CB8AC3E}">
        <p14:creationId xmlns:p14="http://schemas.microsoft.com/office/powerpoint/2010/main" val="1432711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463041" y="212725"/>
            <a:ext cx="4811148" cy="813000"/>
          </a:xfrm>
        </p:spPr>
        <p:txBody>
          <a:bodyPr/>
          <a:lstStyle/>
          <a:p>
            <a:pPr lvl="0" defTabSz="457200">
              <a:defRPr/>
            </a:pPr>
            <a:r>
              <a:rPr lang="es-CL" sz="2800" b="1" dirty="0">
                <a:solidFill>
                  <a:prstClr val="white"/>
                </a:solidFill>
                <a:latin typeface="Calibri"/>
              </a:rPr>
              <a:t>  Estructuras de Selección: </a:t>
            </a:r>
            <a:br>
              <a:rPr lang="es-CL" sz="2800" b="1" dirty="0">
                <a:solidFill>
                  <a:prstClr val="white"/>
                </a:solidFill>
                <a:latin typeface="Calibri"/>
              </a:rPr>
            </a:br>
            <a:r>
              <a:rPr lang="es-CL" sz="2800" b="1" dirty="0">
                <a:solidFill>
                  <a:prstClr val="white"/>
                </a:solidFill>
                <a:latin typeface="Calibri"/>
              </a:rPr>
              <a:t>Sentencia IF-THEN-ELSIF-ELSE</a:t>
            </a:r>
          </a:p>
        </p:txBody>
      </p:sp>
      <p:pic>
        <p:nvPicPr>
          <p:cNvPr id="4" name="Imagen 3"/>
          <p:cNvPicPr>
            <a:picLocks noChangeAspect="1"/>
          </p:cNvPicPr>
          <p:nvPr/>
        </p:nvPicPr>
        <p:blipFill>
          <a:blip r:embed="rId3"/>
          <a:stretch>
            <a:fillRect/>
          </a:stretch>
        </p:blipFill>
        <p:spPr>
          <a:xfrm>
            <a:off x="219078" y="1432094"/>
            <a:ext cx="8705843" cy="5316173"/>
          </a:xfrm>
          <a:prstGeom prst="rect">
            <a:avLst/>
          </a:prstGeom>
        </p:spPr>
      </p:pic>
    </p:spTree>
    <p:extLst>
      <p:ext uri="{BB962C8B-B14F-4D97-AF65-F5344CB8AC3E}">
        <p14:creationId xmlns:p14="http://schemas.microsoft.com/office/powerpoint/2010/main" val="3710269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3">
            <a:extLst>
              <a:ext uri="{FF2B5EF4-FFF2-40B4-BE49-F238E27FC236}">
                <a16:creationId xmlns:a16="http://schemas.microsoft.com/office/drawing/2014/main" id="{9EA1EAC8-A5FE-4FDB-94E7-713C3ECAED25}"/>
              </a:ext>
            </a:extLst>
          </p:cNvPr>
          <p:cNvSpPr txBox="1">
            <a:spLocks noChangeArrowheads="1"/>
          </p:cNvSpPr>
          <p:nvPr/>
        </p:nvSpPr>
        <p:spPr bwMode="auto">
          <a:xfrm>
            <a:off x="611188" y="1220812"/>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6" name="Text Box 5">
            <a:extLst>
              <a:ext uri="{FF2B5EF4-FFF2-40B4-BE49-F238E27FC236}">
                <a16:creationId xmlns:a16="http://schemas.microsoft.com/office/drawing/2014/main" id="{627BB2EC-563C-4D63-8FC9-98811BC5C4EC}"/>
              </a:ext>
            </a:extLst>
          </p:cNvPr>
          <p:cNvSpPr txBox="1">
            <a:spLocks noChangeArrowheads="1"/>
          </p:cNvSpPr>
          <p:nvPr/>
        </p:nvSpPr>
        <p:spPr bwMode="auto">
          <a:xfrm>
            <a:off x="542450" y="1542402"/>
            <a:ext cx="8221720" cy="3539430"/>
          </a:xfrm>
          <a:prstGeom prst="rect">
            <a:avLst/>
          </a:prstGeom>
          <a:solidFill>
            <a:srgbClr val="FFC000"/>
          </a:solidFill>
          <a:ln w="22225">
            <a:solidFill>
              <a:schemeClr val="tx1"/>
            </a:solidFill>
            <a:miter lim="800000"/>
            <a:headEnd/>
            <a:tailEnd/>
          </a:ln>
          <a:scene3d>
            <a:camera prst="orthographicFront"/>
            <a:lightRig rig="threePt" dir="t"/>
          </a:scene3d>
          <a:sp3d>
            <a:bevelT w="165100" prst="coolSlant"/>
            <a:bevelB/>
          </a:sp3d>
        </p:spPr>
        <p:txBody>
          <a:bodyPr wrap="square">
            <a:spAutoFit/>
          </a:bodyPr>
          <a:lstStyle/>
          <a:p>
            <a:pPr>
              <a:defRPr/>
            </a:pPr>
            <a:endParaRPr lang="en-US" sz="800" b="1" dirty="0">
              <a:latin typeface="Calibri" panose="020F0502020204030204" pitchFamily="34" charset="0"/>
            </a:endParaRPr>
          </a:p>
          <a:p>
            <a:pPr>
              <a:defRPr/>
            </a:pPr>
            <a:r>
              <a:rPr lang="en-US" sz="1600" b="1" dirty="0">
                <a:latin typeface="Calibri" panose="020F0502020204030204" pitchFamily="34" charset="0"/>
              </a:rPr>
              <a:t>DECLARE</a:t>
            </a:r>
          </a:p>
          <a:p>
            <a:pPr>
              <a:defRPr/>
            </a:pPr>
            <a:r>
              <a:rPr lang="en-US" sz="1600" b="1" dirty="0" err="1">
                <a:solidFill>
                  <a:srgbClr val="0000DE"/>
                </a:solidFill>
                <a:latin typeface="Calibri" panose="020F0502020204030204" pitchFamily="34" charset="0"/>
              </a:rPr>
              <a:t>v_mi_edad</a:t>
            </a:r>
            <a:r>
              <a:rPr lang="en-US" sz="1600" b="1" dirty="0">
                <a:latin typeface="Calibri" panose="020F0502020204030204" pitchFamily="34" charset="0"/>
              </a:rPr>
              <a:t>  number(2) :=31;</a:t>
            </a:r>
          </a:p>
          <a:p>
            <a:pPr>
              <a:defRPr/>
            </a:pPr>
            <a:r>
              <a:rPr lang="en-US" sz="1600" b="1" dirty="0">
                <a:latin typeface="Calibri" panose="020F0502020204030204" pitchFamily="34" charset="0"/>
              </a:rPr>
              <a:t>BEGIN</a:t>
            </a:r>
          </a:p>
          <a:p>
            <a:pPr>
              <a:defRPr/>
            </a:pPr>
            <a:r>
              <a:rPr lang="en-US" sz="1600" b="1" dirty="0">
                <a:latin typeface="Calibri" panose="020F0502020204030204" pitchFamily="34" charset="0"/>
              </a:rPr>
              <a:t>   </a:t>
            </a:r>
            <a:r>
              <a:rPr lang="en-US" sz="1600" b="1" dirty="0">
                <a:solidFill>
                  <a:srgbClr val="0000DE"/>
                </a:solidFill>
                <a:latin typeface="Calibri" panose="020F0502020204030204" pitchFamily="34" charset="0"/>
              </a:rPr>
              <a:t>IF </a:t>
            </a:r>
            <a:r>
              <a:rPr lang="en-US" sz="1600" b="1" dirty="0" err="1">
                <a:solidFill>
                  <a:srgbClr val="0000DE"/>
                </a:solidFill>
                <a:latin typeface="Calibri" panose="020F0502020204030204" pitchFamily="34" charset="0"/>
              </a:rPr>
              <a:t>v_mi_edad</a:t>
            </a:r>
            <a:r>
              <a:rPr lang="en-US" sz="1600" b="1" dirty="0">
                <a:solidFill>
                  <a:srgbClr val="0000DE"/>
                </a:solidFill>
                <a:latin typeface="Calibri" panose="020F0502020204030204" pitchFamily="34" charset="0"/>
              </a:rPr>
              <a:t>  </a:t>
            </a:r>
            <a:r>
              <a:rPr lang="en-US" sz="1600" b="1" dirty="0">
                <a:solidFill>
                  <a:srgbClr val="C00000"/>
                </a:solidFill>
                <a:latin typeface="Calibri" panose="020F0502020204030204" pitchFamily="34" charset="0"/>
              </a:rPr>
              <a:t>&lt; 20  THEN</a:t>
            </a:r>
          </a:p>
          <a:p>
            <a:pPr>
              <a:defRPr/>
            </a:pPr>
            <a:r>
              <a:rPr lang="en-US" sz="1600" b="1" dirty="0">
                <a:solidFill>
                  <a:srgbClr val="C00000"/>
                </a:solidFill>
                <a:latin typeface="Calibri" panose="020F0502020204030204" pitchFamily="34" charset="0"/>
              </a:rPr>
              <a:t>        DBMS_OUTPUT.PUT_LINE('</a:t>
            </a:r>
            <a:r>
              <a:rPr lang="en-US" sz="1600" b="1" dirty="0" err="1">
                <a:solidFill>
                  <a:srgbClr val="C00000"/>
                </a:solidFill>
                <a:latin typeface="Calibri" panose="020F0502020204030204" pitchFamily="34" charset="0"/>
              </a:rPr>
              <a:t>Yo</a:t>
            </a:r>
            <a:r>
              <a:rPr lang="en-US" sz="1600" b="1" dirty="0">
                <a:solidFill>
                  <a:srgbClr val="C00000"/>
                </a:solidFill>
                <a:latin typeface="Calibri" panose="020F0502020204030204" pitchFamily="34" charset="0"/>
              </a:rPr>
              <a:t> soy un </a:t>
            </a:r>
            <a:r>
              <a:rPr lang="en-US" sz="1600" b="1" dirty="0" err="1">
                <a:solidFill>
                  <a:srgbClr val="C00000"/>
                </a:solidFill>
                <a:latin typeface="Calibri" panose="020F0502020204030204" pitchFamily="34" charset="0"/>
              </a:rPr>
              <a:t>niño</a:t>
            </a:r>
            <a:r>
              <a:rPr lang="en-US" sz="1600" b="1" dirty="0">
                <a:solidFill>
                  <a:srgbClr val="C00000"/>
                </a:solidFill>
                <a:latin typeface="Calibri" panose="020F0502020204030204" pitchFamily="34" charset="0"/>
              </a:rPr>
              <a:t>');</a:t>
            </a:r>
          </a:p>
          <a:p>
            <a:pPr>
              <a:defRPr/>
            </a:pPr>
            <a:r>
              <a:rPr lang="en-US" sz="1600" b="1" dirty="0">
                <a:solidFill>
                  <a:srgbClr val="C00000"/>
                </a:solidFill>
                <a:latin typeface="Calibri" panose="020F0502020204030204" pitchFamily="34" charset="0"/>
              </a:rPr>
              <a:t>   ELSIF </a:t>
            </a:r>
            <a:r>
              <a:rPr lang="en-US" sz="1600" b="1" dirty="0" err="1">
                <a:solidFill>
                  <a:srgbClr val="0000DE"/>
                </a:solidFill>
                <a:latin typeface="Calibri" panose="020F0502020204030204" pitchFamily="34" charset="0"/>
              </a:rPr>
              <a:t>v_mi_edad</a:t>
            </a:r>
            <a:r>
              <a:rPr lang="en-US" sz="1600" b="1" dirty="0">
                <a:solidFill>
                  <a:srgbClr val="C00000"/>
                </a:solidFill>
                <a:latin typeface="Calibri" panose="020F0502020204030204" pitchFamily="34" charset="0"/>
              </a:rPr>
              <a:t> &lt; 30 THEN</a:t>
            </a:r>
          </a:p>
          <a:p>
            <a:pPr>
              <a:defRPr/>
            </a:pPr>
            <a:r>
              <a:rPr lang="en-US" sz="1600" b="1" dirty="0">
                <a:solidFill>
                  <a:srgbClr val="C00000"/>
                </a:solidFill>
                <a:latin typeface="Calibri" panose="020F0502020204030204" pitchFamily="34" charset="0"/>
              </a:rPr>
              <a:t>       DBMS_OUTPUT.PUT_LINE('</a:t>
            </a:r>
            <a:r>
              <a:rPr lang="en-US" sz="1600" b="1" dirty="0" err="1">
                <a:solidFill>
                  <a:srgbClr val="C00000"/>
                </a:solidFill>
                <a:latin typeface="Calibri" panose="020F0502020204030204" pitchFamily="34" charset="0"/>
              </a:rPr>
              <a:t>Yo</a:t>
            </a:r>
            <a:r>
              <a:rPr lang="en-US" sz="1600" b="1" dirty="0">
                <a:solidFill>
                  <a:srgbClr val="C00000"/>
                </a:solidFill>
                <a:latin typeface="Calibri" panose="020F0502020204030204" pitchFamily="34" charset="0"/>
              </a:rPr>
              <a:t> </a:t>
            </a:r>
            <a:r>
              <a:rPr lang="en-US" sz="1600" b="1" dirty="0" err="1">
                <a:solidFill>
                  <a:srgbClr val="C00000"/>
                </a:solidFill>
                <a:latin typeface="Calibri" panose="020F0502020204030204" pitchFamily="34" charset="0"/>
              </a:rPr>
              <a:t>estoy</a:t>
            </a:r>
            <a:r>
              <a:rPr lang="en-US" sz="1600" b="1" dirty="0">
                <a:solidFill>
                  <a:srgbClr val="C00000"/>
                </a:solidFill>
                <a:latin typeface="Calibri" panose="020F0502020204030204" pitchFamily="34" charset="0"/>
              </a:rPr>
              <a:t> </a:t>
            </a:r>
            <a:r>
              <a:rPr lang="en-US" sz="1600" b="1" dirty="0" err="1">
                <a:solidFill>
                  <a:srgbClr val="C00000"/>
                </a:solidFill>
                <a:latin typeface="Calibri" panose="020F0502020204030204" pitchFamily="34" charset="0"/>
              </a:rPr>
              <a:t>en</a:t>
            </a:r>
            <a:r>
              <a:rPr lang="en-US" sz="1600" b="1" dirty="0">
                <a:solidFill>
                  <a:srgbClr val="C00000"/>
                </a:solidFill>
                <a:latin typeface="Calibri" panose="020F0502020204030204" pitchFamily="34" charset="0"/>
              </a:rPr>
              <a:t> </a:t>
            </a:r>
            <a:r>
              <a:rPr lang="en-US" sz="1600" b="1" dirty="0" err="1">
                <a:solidFill>
                  <a:srgbClr val="C00000"/>
                </a:solidFill>
                <a:latin typeface="Calibri" panose="020F0502020204030204" pitchFamily="34" charset="0"/>
              </a:rPr>
              <a:t>mis</a:t>
            </a:r>
            <a:r>
              <a:rPr lang="en-US" sz="1600" b="1" dirty="0">
                <a:solidFill>
                  <a:srgbClr val="C00000"/>
                </a:solidFill>
                <a:latin typeface="Calibri" panose="020F0502020204030204" pitchFamily="34" charset="0"/>
              </a:rPr>
              <a:t> </a:t>
            </a:r>
            <a:r>
              <a:rPr lang="en-US" sz="1600" b="1" dirty="0" err="1">
                <a:solidFill>
                  <a:srgbClr val="C00000"/>
                </a:solidFill>
                <a:latin typeface="Calibri" panose="020F0502020204030204" pitchFamily="34" charset="0"/>
              </a:rPr>
              <a:t>veintes</a:t>
            </a:r>
            <a:r>
              <a:rPr lang="en-US" sz="1600" b="1" dirty="0">
                <a:solidFill>
                  <a:srgbClr val="C00000"/>
                </a:solidFill>
                <a:latin typeface="Calibri" panose="020F0502020204030204" pitchFamily="34" charset="0"/>
              </a:rPr>
              <a:t>');</a:t>
            </a:r>
          </a:p>
          <a:p>
            <a:pPr>
              <a:defRPr/>
            </a:pPr>
            <a:r>
              <a:rPr lang="en-US" sz="1600" b="1" dirty="0">
                <a:solidFill>
                  <a:srgbClr val="C00000"/>
                </a:solidFill>
                <a:latin typeface="Calibri" panose="020F0502020204030204" pitchFamily="34" charset="0"/>
              </a:rPr>
              <a:t>   ELSIF </a:t>
            </a:r>
            <a:r>
              <a:rPr lang="en-US" sz="1600" b="1" dirty="0" err="1">
                <a:solidFill>
                  <a:srgbClr val="0000DE"/>
                </a:solidFill>
                <a:latin typeface="Calibri" panose="020F0502020204030204" pitchFamily="34" charset="0"/>
              </a:rPr>
              <a:t>v_mi_edad</a:t>
            </a:r>
            <a:r>
              <a:rPr lang="en-US" sz="1600" b="1" dirty="0">
                <a:solidFill>
                  <a:srgbClr val="C00000"/>
                </a:solidFill>
                <a:latin typeface="Calibri" panose="020F0502020204030204" pitchFamily="34" charset="0"/>
              </a:rPr>
              <a:t> &lt; 40 THEN</a:t>
            </a:r>
          </a:p>
          <a:p>
            <a:pPr>
              <a:defRPr/>
            </a:pPr>
            <a:r>
              <a:rPr lang="en-US" sz="1600" b="1" dirty="0">
                <a:solidFill>
                  <a:srgbClr val="C00000"/>
                </a:solidFill>
                <a:latin typeface="Calibri" panose="020F0502020204030204" pitchFamily="34" charset="0"/>
              </a:rPr>
              <a:t>       DBMS_OUTPUT.PUT_LINE('</a:t>
            </a:r>
            <a:r>
              <a:rPr lang="en-US" sz="1600" b="1" dirty="0" err="1">
                <a:solidFill>
                  <a:srgbClr val="C00000"/>
                </a:solidFill>
                <a:latin typeface="Calibri" panose="020F0502020204030204" pitchFamily="34" charset="0"/>
              </a:rPr>
              <a:t>Yo</a:t>
            </a:r>
            <a:r>
              <a:rPr lang="en-US" sz="1600" b="1" dirty="0">
                <a:solidFill>
                  <a:srgbClr val="C00000"/>
                </a:solidFill>
                <a:latin typeface="Calibri" panose="020F0502020204030204" pitchFamily="34" charset="0"/>
              </a:rPr>
              <a:t> </a:t>
            </a:r>
            <a:r>
              <a:rPr lang="en-US" sz="1600" b="1" dirty="0" err="1">
                <a:solidFill>
                  <a:srgbClr val="C00000"/>
                </a:solidFill>
                <a:latin typeface="Calibri" panose="020F0502020204030204" pitchFamily="34" charset="0"/>
              </a:rPr>
              <a:t>estoy</a:t>
            </a:r>
            <a:r>
              <a:rPr lang="en-US" sz="1600" b="1" dirty="0">
                <a:solidFill>
                  <a:srgbClr val="C00000"/>
                </a:solidFill>
                <a:latin typeface="Calibri" panose="020F0502020204030204" pitchFamily="34" charset="0"/>
              </a:rPr>
              <a:t> </a:t>
            </a:r>
            <a:r>
              <a:rPr lang="en-US" sz="1600" b="1" dirty="0" err="1">
                <a:solidFill>
                  <a:srgbClr val="C00000"/>
                </a:solidFill>
                <a:latin typeface="Calibri" panose="020F0502020204030204" pitchFamily="34" charset="0"/>
              </a:rPr>
              <a:t>en</a:t>
            </a:r>
            <a:r>
              <a:rPr lang="en-US" sz="1600" b="1" dirty="0">
                <a:solidFill>
                  <a:srgbClr val="C00000"/>
                </a:solidFill>
                <a:latin typeface="Calibri" panose="020F0502020204030204" pitchFamily="34" charset="0"/>
              </a:rPr>
              <a:t> </a:t>
            </a:r>
            <a:r>
              <a:rPr lang="en-US" sz="1600" b="1" dirty="0" err="1">
                <a:solidFill>
                  <a:srgbClr val="C00000"/>
                </a:solidFill>
                <a:latin typeface="Calibri" panose="020F0502020204030204" pitchFamily="34" charset="0"/>
              </a:rPr>
              <a:t>mis</a:t>
            </a:r>
            <a:r>
              <a:rPr lang="en-US" sz="1600" b="1" dirty="0">
                <a:solidFill>
                  <a:srgbClr val="C00000"/>
                </a:solidFill>
                <a:latin typeface="Calibri" panose="020F0502020204030204" pitchFamily="34" charset="0"/>
              </a:rPr>
              <a:t> </a:t>
            </a:r>
            <a:r>
              <a:rPr lang="en-US" sz="1600" b="1" dirty="0" err="1">
                <a:solidFill>
                  <a:srgbClr val="C00000"/>
                </a:solidFill>
                <a:latin typeface="Calibri" panose="020F0502020204030204" pitchFamily="34" charset="0"/>
              </a:rPr>
              <a:t>treintas</a:t>
            </a:r>
            <a:r>
              <a:rPr lang="en-US" sz="1600" b="1" dirty="0">
                <a:solidFill>
                  <a:srgbClr val="C00000"/>
                </a:solidFill>
                <a:latin typeface="Calibri" panose="020F0502020204030204" pitchFamily="34" charset="0"/>
              </a:rPr>
              <a:t>');</a:t>
            </a:r>
          </a:p>
          <a:p>
            <a:pPr>
              <a:defRPr/>
            </a:pPr>
            <a:r>
              <a:rPr lang="en-US" sz="1600" b="1" dirty="0">
                <a:solidFill>
                  <a:srgbClr val="C00000"/>
                </a:solidFill>
                <a:latin typeface="Calibri" panose="020F0502020204030204" pitchFamily="34" charset="0"/>
              </a:rPr>
              <a:t>   ELSE</a:t>
            </a:r>
          </a:p>
          <a:p>
            <a:pPr>
              <a:defRPr/>
            </a:pPr>
            <a:r>
              <a:rPr lang="en-US" sz="1600" b="1" dirty="0">
                <a:solidFill>
                  <a:srgbClr val="C00000"/>
                </a:solidFill>
                <a:latin typeface="Calibri" panose="020F0502020204030204" pitchFamily="34" charset="0"/>
              </a:rPr>
              <a:t>      DBMS_OUTPUT.PUT_LINE('</a:t>
            </a:r>
            <a:r>
              <a:rPr lang="en-US" sz="1600" b="1" dirty="0" err="1">
                <a:solidFill>
                  <a:srgbClr val="C00000"/>
                </a:solidFill>
                <a:latin typeface="Calibri" panose="020F0502020204030204" pitchFamily="34" charset="0"/>
              </a:rPr>
              <a:t>Yo</a:t>
            </a:r>
            <a:r>
              <a:rPr lang="en-US" sz="1600" b="1" dirty="0">
                <a:solidFill>
                  <a:srgbClr val="C00000"/>
                </a:solidFill>
                <a:latin typeface="Calibri" panose="020F0502020204030204" pitchFamily="34" charset="0"/>
              </a:rPr>
              <a:t> </a:t>
            </a:r>
            <a:r>
              <a:rPr lang="en-US" sz="1600" b="1" dirty="0" err="1">
                <a:solidFill>
                  <a:srgbClr val="C00000"/>
                </a:solidFill>
                <a:latin typeface="Calibri" panose="020F0502020204030204" pitchFamily="34" charset="0"/>
              </a:rPr>
              <a:t>siempre</a:t>
            </a:r>
            <a:r>
              <a:rPr lang="en-US" sz="1600" b="1" dirty="0">
                <a:solidFill>
                  <a:srgbClr val="C00000"/>
                </a:solidFill>
                <a:latin typeface="Calibri" panose="020F0502020204030204" pitchFamily="34" charset="0"/>
              </a:rPr>
              <a:t> </a:t>
            </a:r>
            <a:r>
              <a:rPr lang="en-US" sz="1600" b="1" dirty="0" err="1">
                <a:solidFill>
                  <a:srgbClr val="C00000"/>
                </a:solidFill>
                <a:latin typeface="Calibri" panose="020F0502020204030204" pitchFamily="34" charset="0"/>
              </a:rPr>
              <a:t>seré</a:t>
            </a:r>
            <a:r>
              <a:rPr lang="en-US" sz="1600" b="1" dirty="0">
                <a:solidFill>
                  <a:srgbClr val="C00000"/>
                </a:solidFill>
                <a:latin typeface="Calibri" panose="020F0502020204030204" pitchFamily="34" charset="0"/>
              </a:rPr>
              <a:t> </a:t>
            </a:r>
            <a:r>
              <a:rPr lang="en-US" sz="1600" b="1" dirty="0" err="1">
                <a:solidFill>
                  <a:srgbClr val="C00000"/>
                </a:solidFill>
                <a:latin typeface="Calibri" panose="020F0502020204030204" pitchFamily="34" charset="0"/>
              </a:rPr>
              <a:t>joven</a:t>
            </a:r>
            <a:r>
              <a:rPr lang="en-US" sz="1600" b="1" dirty="0">
                <a:solidFill>
                  <a:srgbClr val="C00000"/>
                </a:solidFill>
                <a:latin typeface="Calibri" panose="020F0502020204030204" pitchFamily="34" charset="0"/>
              </a:rPr>
              <a:t>');</a:t>
            </a:r>
          </a:p>
          <a:p>
            <a:pPr>
              <a:defRPr/>
            </a:pPr>
            <a:r>
              <a:rPr lang="en-US" sz="1600" b="1" dirty="0">
                <a:solidFill>
                  <a:srgbClr val="C00000"/>
                </a:solidFill>
                <a:latin typeface="Calibri" panose="020F0502020204030204" pitchFamily="34" charset="0"/>
              </a:rPr>
              <a:t>   END IF;</a:t>
            </a:r>
          </a:p>
          <a:p>
            <a:pPr>
              <a:defRPr/>
            </a:pPr>
            <a:r>
              <a:rPr lang="en-US" sz="1600" b="1" dirty="0">
                <a:latin typeface="Calibri" panose="020F0502020204030204" pitchFamily="34" charset="0"/>
              </a:rPr>
              <a:t>END;</a:t>
            </a:r>
          </a:p>
          <a:p>
            <a:pPr>
              <a:defRPr/>
            </a:pPr>
            <a:endParaRPr lang="en-US" sz="800" b="1" dirty="0">
              <a:latin typeface="Calibri" panose="020F0502020204030204" pitchFamily="34" charset="0"/>
            </a:endParaRPr>
          </a:p>
        </p:txBody>
      </p:sp>
      <p:sp>
        <p:nvSpPr>
          <p:cNvPr id="7" name="Título 2">
            <a:extLst>
              <a:ext uri="{FF2B5EF4-FFF2-40B4-BE49-F238E27FC236}">
                <a16:creationId xmlns:a16="http://schemas.microsoft.com/office/drawing/2014/main" id="{532F8F7C-62F6-AB45-8C6F-954F7E1DBD86}"/>
              </a:ext>
            </a:extLst>
          </p:cNvPr>
          <p:cNvSpPr>
            <a:spLocks noGrp="1"/>
          </p:cNvSpPr>
          <p:nvPr>
            <p:ph type="title"/>
          </p:nvPr>
        </p:nvSpPr>
        <p:spPr>
          <a:xfrm>
            <a:off x="1463041" y="212725"/>
            <a:ext cx="4811148" cy="813000"/>
          </a:xfrm>
        </p:spPr>
        <p:txBody>
          <a:bodyPr/>
          <a:lstStyle/>
          <a:p>
            <a:pPr lvl="0" defTabSz="457200">
              <a:defRPr/>
            </a:pPr>
            <a:r>
              <a:rPr lang="es-CL" sz="2800" b="1" dirty="0">
                <a:solidFill>
                  <a:prstClr val="white"/>
                </a:solidFill>
                <a:latin typeface="Calibri"/>
              </a:rPr>
              <a:t>  Estructuras de Selección: </a:t>
            </a:r>
            <a:br>
              <a:rPr lang="es-CL" sz="2800" b="1" dirty="0">
                <a:solidFill>
                  <a:prstClr val="white"/>
                </a:solidFill>
                <a:latin typeface="Calibri"/>
              </a:rPr>
            </a:br>
            <a:r>
              <a:rPr lang="es-CL" sz="2800" b="1" dirty="0">
                <a:solidFill>
                  <a:prstClr val="white"/>
                </a:solidFill>
                <a:latin typeface="Calibri"/>
              </a:rPr>
              <a:t>Sentencia IF-THEN-ELSIF-ELSE</a:t>
            </a:r>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9773" y="5207966"/>
            <a:ext cx="2419507" cy="940919"/>
          </a:xfrm>
          <a:prstGeom prst="rect">
            <a:avLst/>
          </a:prstGeom>
        </p:spPr>
      </p:pic>
    </p:spTree>
    <p:extLst>
      <p:ext uri="{BB962C8B-B14F-4D97-AF65-F5344CB8AC3E}">
        <p14:creationId xmlns:p14="http://schemas.microsoft.com/office/powerpoint/2010/main" val="26704129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3">
            <a:extLst>
              <a:ext uri="{FF2B5EF4-FFF2-40B4-BE49-F238E27FC236}">
                <a16:creationId xmlns:a16="http://schemas.microsoft.com/office/drawing/2014/main" id="{9EA1EAC8-A5FE-4FDB-94E7-713C3ECAED25}"/>
              </a:ext>
            </a:extLst>
          </p:cNvPr>
          <p:cNvSpPr txBox="1">
            <a:spLocks noChangeArrowheads="1"/>
          </p:cNvSpPr>
          <p:nvPr/>
        </p:nvSpPr>
        <p:spPr bwMode="auto">
          <a:xfrm>
            <a:off x="611188" y="1220812"/>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6" name="Text Box 5">
            <a:extLst>
              <a:ext uri="{FF2B5EF4-FFF2-40B4-BE49-F238E27FC236}">
                <a16:creationId xmlns:a16="http://schemas.microsoft.com/office/drawing/2014/main" id="{627BB2EC-563C-4D63-8FC9-98811BC5C4EC}"/>
              </a:ext>
            </a:extLst>
          </p:cNvPr>
          <p:cNvSpPr txBox="1">
            <a:spLocks noChangeArrowheads="1"/>
          </p:cNvSpPr>
          <p:nvPr/>
        </p:nvSpPr>
        <p:spPr bwMode="auto">
          <a:xfrm>
            <a:off x="542450" y="1542402"/>
            <a:ext cx="8221720" cy="4770537"/>
          </a:xfrm>
          <a:prstGeom prst="rect">
            <a:avLst/>
          </a:prstGeom>
          <a:solidFill>
            <a:srgbClr val="FFC000"/>
          </a:solidFill>
          <a:ln w="22225">
            <a:solidFill>
              <a:schemeClr val="tx1"/>
            </a:solidFill>
            <a:miter lim="800000"/>
            <a:headEnd/>
            <a:tailEnd/>
          </a:ln>
          <a:scene3d>
            <a:camera prst="orthographicFront"/>
            <a:lightRig rig="threePt" dir="t"/>
          </a:scene3d>
          <a:sp3d>
            <a:bevelT w="165100" prst="coolSlant"/>
            <a:bevelB/>
          </a:sp3d>
        </p:spPr>
        <p:txBody>
          <a:bodyPr wrap="square">
            <a:spAutoFit/>
          </a:bodyPr>
          <a:lstStyle/>
          <a:p>
            <a:pPr>
              <a:defRPr/>
            </a:pPr>
            <a:endParaRPr lang="en-US" sz="800" b="1" dirty="0">
              <a:latin typeface="Calibri" panose="020F0502020204030204" pitchFamily="34" charset="0"/>
            </a:endParaRPr>
          </a:p>
          <a:p>
            <a:pPr>
              <a:defRPr/>
            </a:pPr>
            <a:r>
              <a:rPr lang="en-US" sz="1600" b="1" dirty="0">
                <a:latin typeface="Calibri" panose="020F0502020204030204" pitchFamily="34" charset="0"/>
              </a:rPr>
              <a:t>DECLARE</a:t>
            </a:r>
          </a:p>
          <a:p>
            <a:pPr>
              <a:defRPr/>
            </a:pPr>
            <a:r>
              <a:rPr lang="en-US" sz="1600" b="1" dirty="0" err="1">
                <a:solidFill>
                  <a:srgbClr val="0000DE"/>
                </a:solidFill>
                <a:latin typeface="Calibri" panose="020F0502020204030204" pitchFamily="34" charset="0"/>
              </a:rPr>
              <a:t>v_sal_max</a:t>
            </a:r>
            <a:r>
              <a:rPr lang="en-US" sz="1600" b="1" dirty="0">
                <a:solidFill>
                  <a:srgbClr val="0000DE"/>
                </a:solidFill>
                <a:latin typeface="Calibri" panose="020F0502020204030204" pitchFamily="34" charset="0"/>
              </a:rPr>
              <a:t> </a:t>
            </a:r>
            <a:r>
              <a:rPr lang="en-US" sz="1600" b="1" dirty="0">
                <a:latin typeface="Calibri" panose="020F0502020204030204" pitchFamily="34" charset="0"/>
              </a:rPr>
              <a:t> NUMBER(5);</a:t>
            </a:r>
          </a:p>
          <a:p>
            <a:pPr>
              <a:defRPr/>
            </a:pPr>
            <a:r>
              <a:rPr lang="en-US" sz="1600" b="1" dirty="0">
                <a:latin typeface="Calibri" panose="020F0502020204030204" pitchFamily="34" charset="0"/>
              </a:rPr>
              <a:t>BEGIN</a:t>
            </a:r>
          </a:p>
          <a:p>
            <a:pPr>
              <a:defRPr/>
            </a:pPr>
            <a:r>
              <a:rPr lang="en-US" sz="1600" b="1" dirty="0">
                <a:latin typeface="Calibri" panose="020F0502020204030204" pitchFamily="34" charset="0"/>
              </a:rPr>
              <a:t>   SELECT MAX(salary) </a:t>
            </a:r>
          </a:p>
          <a:p>
            <a:pPr>
              <a:defRPr/>
            </a:pPr>
            <a:r>
              <a:rPr lang="en-US" sz="1600" b="1" dirty="0">
                <a:latin typeface="Calibri" panose="020F0502020204030204" pitchFamily="34" charset="0"/>
              </a:rPr>
              <a:t>    INTO </a:t>
            </a:r>
            <a:r>
              <a:rPr lang="en-US" sz="1600" b="1" dirty="0" err="1">
                <a:solidFill>
                  <a:srgbClr val="0000DE"/>
                </a:solidFill>
                <a:latin typeface="Calibri" panose="020F0502020204030204" pitchFamily="34" charset="0"/>
              </a:rPr>
              <a:t>v_sal_max</a:t>
            </a:r>
            <a:endParaRPr lang="en-US" sz="1600" b="1" dirty="0">
              <a:solidFill>
                <a:srgbClr val="0000DE"/>
              </a:solidFill>
              <a:latin typeface="Calibri" panose="020F0502020204030204" pitchFamily="34" charset="0"/>
            </a:endParaRPr>
          </a:p>
          <a:p>
            <a:pPr>
              <a:defRPr/>
            </a:pPr>
            <a:r>
              <a:rPr lang="en-US" sz="1600" b="1" dirty="0">
                <a:latin typeface="Calibri" panose="020F0502020204030204" pitchFamily="34" charset="0"/>
              </a:rPr>
              <a:t>      FROM employees;</a:t>
            </a:r>
          </a:p>
          <a:p>
            <a:pPr>
              <a:defRPr/>
            </a:pPr>
            <a:r>
              <a:rPr lang="en-US" sz="1600" b="1" dirty="0">
                <a:solidFill>
                  <a:srgbClr val="C00000"/>
                </a:solidFill>
                <a:latin typeface="Calibri" panose="020F0502020204030204" pitchFamily="34" charset="0"/>
              </a:rPr>
              <a:t>   IF </a:t>
            </a:r>
            <a:r>
              <a:rPr lang="en-US" sz="1600" b="1" dirty="0" err="1">
                <a:solidFill>
                  <a:srgbClr val="0000DE"/>
                </a:solidFill>
                <a:latin typeface="Calibri" panose="020F0502020204030204" pitchFamily="34" charset="0"/>
              </a:rPr>
              <a:t>v_sal_max</a:t>
            </a:r>
            <a:r>
              <a:rPr lang="en-US" sz="1600" b="1" dirty="0">
                <a:solidFill>
                  <a:srgbClr val="C00000"/>
                </a:solidFill>
                <a:latin typeface="Calibri" panose="020F0502020204030204" pitchFamily="34" charset="0"/>
              </a:rPr>
              <a:t>  &lt; 5000  THEN</a:t>
            </a:r>
          </a:p>
          <a:p>
            <a:pPr>
              <a:defRPr/>
            </a:pPr>
            <a:r>
              <a:rPr lang="en-US" sz="1600" b="1" dirty="0">
                <a:solidFill>
                  <a:srgbClr val="C00000"/>
                </a:solidFill>
                <a:latin typeface="Calibri" panose="020F0502020204030204" pitchFamily="34" charset="0"/>
              </a:rPr>
              <a:t>        DBMS_OUTPUT.PUT_LINE('</a:t>
            </a:r>
            <a:r>
              <a:rPr lang="en-US" sz="1600" b="1" dirty="0" err="1">
                <a:solidFill>
                  <a:srgbClr val="C00000"/>
                </a:solidFill>
                <a:latin typeface="Calibri" panose="020F0502020204030204" pitchFamily="34" charset="0"/>
              </a:rPr>
              <a:t>Salario</a:t>
            </a:r>
            <a:r>
              <a:rPr lang="en-US" sz="1600" b="1" dirty="0">
                <a:solidFill>
                  <a:srgbClr val="C00000"/>
                </a:solidFill>
                <a:latin typeface="Calibri" panose="020F0502020204030204" pitchFamily="34" charset="0"/>
              </a:rPr>
              <a:t> </a:t>
            </a:r>
            <a:r>
              <a:rPr lang="en-US" sz="1600" b="1" dirty="0" err="1">
                <a:solidFill>
                  <a:srgbClr val="C00000"/>
                </a:solidFill>
                <a:latin typeface="Calibri" panose="020F0502020204030204" pitchFamily="34" charset="0"/>
              </a:rPr>
              <a:t>máximo</a:t>
            </a:r>
            <a:r>
              <a:rPr lang="en-US" sz="1600" b="1" dirty="0">
                <a:solidFill>
                  <a:srgbClr val="C00000"/>
                </a:solidFill>
                <a:latin typeface="Calibri" panose="020F0502020204030204" pitchFamily="34" charset="0"/>
              </a:rPr>
              <a:t> </a:t>
            </a:r>
            <a:r>
              <a:rPr lang="en-US" sz="1600" b="1" dirty="0" err="1">
                <a:solidFill>
                  <a:srgbClr val="C00000"/>
                </a:solidFill>
                <a:latin typeface="Calibri" panose="020F0502020204030204" pitchFamily="34" charset="0"/>
              </a:rPr>
              <a:t>menor</a:t>
            </a:r>
            <a:r>
              <a:rPr lang="en-US" sz="1600" b="1" dirty="0">
                <a:solidFill>
                  <a:srgbClr val="C00000"/>
                </a:solidFill>
                <a:latin typeface="Calibri" panose="020F0502020204030204" pitchFamily="34" charset="0"/>
              </a:rPr>
              <a:t> a 5000');</a:t>
            </a:r>
          </a:p>
          <a:p>
            <a:pPr>
              <a:defRPr/>
            </a:pPr>
            <a:r>
              <a:rPr lang="en-US" sz="1600" b="1" dirty="0">
                <a:solidFill>
                  <a:srgbClr val="C00000"/>
                </a:solidFill>
                <a:latin typeface="Calibri" panose="020F0502020204030204" pitchFamily="34" charset="0"/>
              </a:rPr>
              <a:t>   ELSIF </a:t>
            </a:r>
            <a:r>
              <a:rPr lang="en-US" sz="1600" b="1" dirty="0" err="1">
                <a:solidFill>
                  <a:srgbClr val="0000DE"/>
                </a:solidFill>
                <a:latin typeface="Calibri" panose="020F0502020204030204" pitchFamily="34" charset="0"/>
              </a:rPr>
              <a:t>v_sal_max</a:t>
            </a:r>
            <a:r>
              <a:rPr lang="en-US" sz="1600" b="1" dirty="0">
                <a:solidFill>
                  <a:srgbClr val="C00000"/>
                </a:solidFill>
                <a:latin typeface="Calibri" panose="020F0502020204030204" pitchFamily="34" charset="0"/>
              </a:rPr>
              <a:t> &lt; 10000  THEN </a:t>
            </a:r>
          </a:p>
          <a:p>
            <a:pPr>
              <a:defRPr/>
            </a:pPr>
            <a:r>
              <a:rPr lang="en-US" sz="1600" b="1" dirty="0">
                <a:solidFill>
                  <a:srgbClr val="C00000"/>
                </a:solidFill>
                <a:latin typeface="Calibri" panose="020F0502020204030204" pitchFamily="34" charset="0"/>
              </a:rPr>
              <a:t>       DBMS_OUTPUT.PUT_LINE('</a:t>
            </a:r>
            <a:r>
              <a:rPr lang="en-US" sz="1600" b="1" dirty="0" err="1">
                <a:solidFill>
                  <a:srgbClr val="C00000"/>
                </a:solidFill>
                <a:latin typeface="Calibri" panose="020F0502020204030204" pitchFamily="34" charset="0"/>
              </a:rPr>
              <a:t>Salario</a:t>
            </a:r>
            <a:r>
              <a:rPr lang="en-US" sz="1600" b="1" dirty="0">
                <a:solidFill>
                  <a:srgbClr val="C00000"/>
                </a:solidFill>
                <a:latin typeface="Calibri" panose="020F0502020204030204" pitchFamily="34" charset="0"/>
              </a:rPr>
              <a:t> </a:t>
            </a:r>
            <a:r>
              <a:rPr lang="en-US" sz="1600" b="1" dirty="0" err="1">
                <a:solidFill>
                  <a:srgbClr val="C00000"/>
                </a:solidFill>
                <a:latin typeface="Calibri" panose="020F0502020204030204" pitchFamily="34" charset="0"/>
              </a:rPr>
              <a:t>máximo</a:t>
            </a:r>
            <a:r>
              <a:rPr lang="en-US" sz="1600" b="1" dirty="0">
                <a:solidFill>
                  <a:srgbClr val="C00000"/>
                </a:solidFill>
                <a:latin typeface="Calibri" panose="020F0502020204030204" pitchFamily="34" charset="0"/>
              </a:rPr>
              <a:t> </a:t>
            </a:r>
            <a:r>
              <a:rPr lang="en-US" sz="1600" b="1" dirty="0" err="1">
                <a:solidFill>
                  <a:srgbClr val="C00000"/>
                </a:solidFill>
                <a:latin typeface="Calibri" panose="020F0502020204030204" pitchFamily="34" charset="0"/>
              </a:rPr>
              <a:t>menor</a:t>
            </a:r>
            <a:r>
              <a:rPr lang="en-US" sz="1600" b="1" dirty="0">
                <a:solidFill>
                  <a:srgbClr val="C00000"/>
                </a:solidFill>
                <a:latin typeface="Calibri" panose="020F0502020204030204" pitchFamily="34" charset="0"/>
              </a:rPr>
              <a:t> a 10000 y mayor = a 5000');</a:t>
            </a:r>
          </a:p>
          <a:p>
            <a:pPr>
              <a:defRPr/>
            </a:pPr>
            <a:r>
              <a:rPr lang="en-US" sz="1600" b="1" dirty="0">
                <a:solidFill>
                  <a:srgbClr val="C00000"/>
                </a:solidFill>
                <a:latin typeface="Calibri" panose="020F0502020204030204" pitchFamily="34" charset="0"/>
              </a:rPr>
              <a:t>   ELSIF </a:t>
            </a:r>
            <a:r>
              <a:rPr lang="en-US" sz="1600" b="1" dirty="0" err="1">
                <a:solidFill>
                  <a:srgbClr val="0000DE"/>
                </a:solidFill>
                <a:latin typeface="Calibri" panose="020F0502020204030204" pitchFamily="34" charset="0"/>
              </a:rPr>
              <a:t>v_sal_max</a:t>
            </a:r>
            <a:r>
              <a:rPr lang="en-US" sz="1600" b="1" dirty="0">
                <a:solidFill>
                  <a:srgbClr val="C00000"/>
                </a:solidFill>
                <a:latin typeface="Calibri" panose="020F0502020204030204" pitchFamily="34" charset="0"/>
              </a:rPr>
              <a:t> &lt; 15000 THEN</a:t>
            </a:r>
          </a:p>
          <a:p>
            <a:pPr>
              <a:defRPr/>
            </a:pPr>
            <a:r>
              <a:rPr lang="en-US" sz="1600" b="1" dirty="0">
                <a:solidFill>
                  <a:srgbClr val="C00000"/>
                </a:solidFill>
                <a:latin typeface="Calibri" panose="020F0502020204030204" pitchFamily="34" charset="0"/>
              </a:rPr>
              <a:t>       DBMS_OUTPUT.PUT_LINE('</a:t>
            </a:r>
            <a:r>
              <a:rPr lang="en-US" sz="1600" b="1" dirty="0" err="1">
                <a:solidFill>
                  <a:srgbClr val="C00000"/>
                </a:solidFill>
                <a:latin typeface="Calibri" panose="020F0502020204030204" pitchFamily="34" charset="0"/>
              </a:rPr>
              <a:t>Salario</a:t>
            </a:r>
            <a:r>
              <a:rPr lang="en-US" sz="1600" b="1" dirty="0">
                <a:solidFill>
                  <a:srgbClr val="C00000"/>
                </a:solidFill>
                <a:latin typeface="Calibri" panose="020F0502020204030204" pitchFamily="34" charset="0"/>
              </a:rPr>
              <a:t> </a:t>
            </a:r>
            <a:r>
              <a:rPr lang="en-US" sz="1600" b="1" dirty="0" err="1">
                <a:solidFill>
                  <a:srgbClr val="C00000"/>
                </a:solidFill>
                <a:latin typeface="Calibri" panose="020F0502020204030204" pitchFamily="34" charset="0"/>
              </a:rPr>
              <a:t>máximo</a:t>
            </a:r>
            <a:r>
              <a:rPr lang="en-US" sz="1600" b="1" dirty="0">
                <a:solidFill>
                  <a:srgbClr val="C00000"/>
                </a:solidFill>
                <a:latin typeface="Calibri" panose="020F0502020204030204" pitchFamily="34" charset="0"/>
              </a:rPr>
              <a:t> </a:t>
            </a:r>
            <a:r>
              <a:rPr lang="en-US" sz="1600" b="1" dirty="0" err="1">
                <a:solidFill>
                  <a:srgbClr val="C00000"/>
                </a:solidFill>
                <a:latin typeface="Calibri" panose="020F0502020204030204" pitchFamily="34" charset="0"/>
              </a:rPr>
              <a:t>menor</a:t>
            </a:r>
            <a:r>
              <a:rPr lang="en-US" sz="1600" b="1" dirty="0">
                <a:solidFill>
                  <a:srgbClr val="C00000"/>
                </a:solidFill>
                <a:latin typeface="Calibri" panose="020F0502020204030204" pitchFamily="34" charset="0"/>
              </a:rPr>
              <a:t> a 15000 y mayor = a 10000');</a:t>
            </a:r>
          </a:p>
          <a:p>
            <a:pPr>
              <a:defRPr/>
            </a:pPr>
            <a:r>
              <a:rPr lang="en-US" sz="1600" b="1" dirty="0">
                <a:solidFill>
                  <a:srgbClr val="C00000"/>
                </a:solidFill>
                <a:latin typeface="Calibri" panose="020F0502020204030204" pitchFamily="34" charset="0"/>
              </a:rPr>
              <a:t>   ELSIF </a:t>
            </a:r>
            <a:r>
              <a:rPr lang="en-US" sz="1600" b="1" dirty="0" err="1">
                <a:solidFill>
                  <a:srgbClr val="0000DE"/>
                </a:solidFill>
                <a:latin typeface="Calibri" panose="020F0502020204030204" pitchFamily="34" charset="0"/>
              </a:rPr>
              <a:t>v_sal_max</a:t>
            </a:r>
            <a:r>
              <a:rPr lang="en-US" sz="1600" b="1" dirty="0">
                <a:solidFill>
                  <a:srgbClr val="C00000"/>
                </a:solidFill>
                <a:latin typeface="Calibri" panose="020F0502020204030204" pitchFamily="34" charset="0"/>
              </a:rPr>
              <a:t> &lt; 20000 THEN</a:t>
            </a:r>
          </a:p>
          <a:p>
            <a:pPr>
              <a:defRPr/>
            </a:pPr>
            <a:r>
              <a:rPr lang="en-US" sz="1600" b="1" dirty="0">
                <a:solidFill>
                  <a:srgbClr val="C00000"/>
                </a:solidFill>
                <a:latin typeface="Calibri" panose="020F0502020204030204" pitchFamily="34" charset="0"/>
              </a:rPr>
              <a:t>       DBMS_OUTPUT.PUT_LINE('</a:t>
            </a:r>
            <a:r>
              <a:rPr lang="en-US" sz="1600" b="1" dirty="0" err="1">
                <a:solidFill>
                  <a:srgbClr val="C00000"/>
                </a:solidFill>
                <a:latin typeface="Calibri" panose="020F0502020204030204" pitchFamily="34" charset="0"/>
              </a:rPr>
              <a:t>Salario</a:t>
            </a:r>
            <a:r>
              <a:rPr lang="en-US" sz="1600" b="1" dirty="0">
                <a:solidFill>
                  <a:srgbClr val="C00000"/>
                </a:solidFill>
                <a:latin typeface="Calibri" panose="020F0502020204030204" pitchFamily="34" charset="0"/>
              </a:rPr>
              <a:t> </a:t>
            </a:r>
            <a:r>
              <a:rPr lang="en-US" sz="1600" b="1" dirty="0" err="1">
                <a:solidFill>
                  <a:srgbClr val="C00000"/>
                </a:solidFill>
                <a:latin typeface="Calibri" panose="020F0502020204030204" pitchFamily="34" charset="0"/>
              </a:rPr>
              <a:t>máximo</a:t>
            </a:r>
            <a:r>
              <a:rPr lang="en-US" sz="1600" b="1" dirty="0">
                <a:solidFill>
                  <a:srgbClr val="C00000"/>
                </a:solidFill>
                <a:latin typeface="Calibri" panose="020F0502020204030204" pitchFamily="34" charset="0"/>
              </a:rPr>
              <a:t> </a:t>
            </a:r>
            <a:r>
              <a:rPr lang="en-US" sz="1600" b="1" dirty="0" err="1">
                <a:solidFill>
                  <a:srgbClr val="C00000"/>
                </a:solidFill>
                <a:latin typeface="Calibri" panose="020F0502020204030204" pitchFamily="34" charset="0"/>
              </a:rPr>
              <a:t>menor</a:t>
            </a:r>
            <a:r>
              <a:rPr lang="en-US" sz="1600" b="1" dirty="0">
                <a:solidFill>
                  <a:srgbClr val="C00000"/>
                </a:solidFill>
                <a:latin typeface="Calibri" panose="020F0502020204030204" pitchFamily="34" charset="0"/>
              </a:rPr>
              <a:t> a 20000 y mayor = a 15000');</a:t>
            </a:r>
          </a:p>
          <a:p>
            <a:pPr>
              <a:defRPr/>
            </a:pPr>
            <a:r>
              <a:rPr lang="en-US" sz="1600" b="1" dirty="0">
                <a:solidFill>
                  <a:srgbClr val="C00000"/>
                </a:solidFill>
                <a:latin typeface="Calibri" panose="020F0502020204030204" pitchFamily="34" charset="0"/>
              </a:rPr>
              <a:t>   ELSE</a:t>
            </a:r>
          </a:p>
          <a:p>
            <a:pPr>
              <a:defRPr/>
            </a:pPr>
            <a:r>
              <a:rPr lang="en-US" sz="1600" b="1" dirty="0">
                <a:solidFill>
                  <a:srgbClr val="C00000"/>
                </a:solidFill>
                <a:latin typeface="Calibri" panose="020F0502020204030204" pitchFamily="34" charset="0"/>
              </a:rPr>
              <a:t>      DBMS_OUTPUT.PUT_LINE('</a:t>
            </a:r>
            <a:r>
              <a:rPr lang="en-US" sz="1600" b="1" dirty="0" err="1">
                <a:solidFill>
                  <a:srgbClr val="C00000"/>
                </a:solidFill>
                <a:latin typeface="Calibri" panose="020F0502020204030204" pitchFamily="34" charset="0"/>
              </a:rPr>
              <a:t>Salario</a:t>
            </a:r>
            <a:r>
              <a:rPr lang="en-US" sz="1600" b="1" dirty="0">
                <a:solidFill>
                  <a:srgbClr val="C00000"/>
                </a:solidFill>
                <a:latin typeface="Calibri" panose="020F0502020204030204" pitchFamily="34" charset="0"/>
              </a:rPr>
              <a:t> </a:t>
            </a:r>
            <a:r>
              <a:rPr lang="en-US" sz="1600" b="1" dirty="0" err="1">
                <a:solidFill>
                  <a:srgbClr val="C00000"/>
                </a:solidFill>
                <a:latin typeface="Calibri" panose="020F0502020204030204" pitchFamily="34" charset="0"/>
              </a:rPr>
              <a:t>máximo</a:t>
            </a:r>
            <a:r>
              <a:rPr lang="en-US" sz="1600" b="1" dirty="0">
                <a:solidFill>
                  <a:srgbClr val="C00000"/>
                </a:solidFill>
                <a:latin typeface="Calibri" panose="020F0502020204030204" pitchFamily="34" charset="0"/>
              </a:rPr>
              <a:t> </a:t>
            </a:r>
            <a:r>
              <a:rPr lang="en-US" sz="1600" b="1" dirty="0" err="1">
                <a:solidFill>
                  <a:srgbClr val="C00000"/>
                </a:solidFill>
                <a:latin typeface="Calibri" panose="020F0502020204030204" pitchFamily="34" charset="0"/>
              </a:rPr>
              <a:t>es</a:t>
            </a:r>
            <a:r>
              <a:rPr lang="en-US" sz="1600" b="1" dirty="0">
                <a:solidFill>
                  <a:srgbClr val="C00000"/>
                </a:solidFill>
                <a:latin typeface="Calibri" panose="020F0502020204030204" pitchFamily="34" charset="0"/>
              </a:rPr>
              <a:t> mayor a 20000');</a:t>
            </a:r>
          </a:p>
          <a:p>
            <a:pPr>
              <a:defRPr/>
            </a:pPr>
            <a:r>
              <a:rPr lang="en-US" sz="1600" b="1" dirty="0">
                <a:solidFill>
                  <a:srgbClr val="C00000"/>
                </a:solidFill>
                <a:latin typeface="Calibri" panose="020F0502020204030204" pitchFamily="34" charset="0"/>
              </a:rPr>
              <a:t>   END IF;</a:t>
            </a:r>
          </a:p>
          <a:p>
            <a:pPr>
              <a:defRPr/>
            </a:pPr>
            <a:r>
              <a:rPr lang="en-US" sz="1600" b="1" dirty="0">
                <a:latin typeface="Calibri" panose="020F0502020204030204" pitchFamily="34" charset="0"/>
              </a:rPr>
              <a:t>END;</a:t>
            </a:r>
          </a:p>
          <a:p>
            <a:pPr>
              <a:defRPr/>
            </a:pPr>
            <a:endParaRPr lang="en-US" sz="800" b="1" dirty="0">
              <a:latin typeface="Calibri" panose="020F0502020204030204" pitchFamily="34" charset="0"/>
            </a:endParaRPr>
          </a:p>
        </p:txBody>
      </p:sp>
      <p:sp>
        <p:nvSpPr>
          <p:cNvPr id="7" name="Título 2">
            <a:extLst>
              <a:ext uri="{FF2B5EF4-FFF2-40B4-BE49-F238E27FC236}">
                <a16:creationId xmlns:a16="http://schemas.microsoft.com/office/drawing/2014/main" id="{532F8F7C-62F6-AB45-8C6F-954F7E1DBD86}"/>
              </a:ext>
            </a:extLst>
          </p:cNvPr>
          <p:cNvSpPr>
            <a:spLocks noGrp="1"/>
          </p:cNvSpPr>
          <p:nvPr>
            <p:ph type="title"/>
          </p:nvPr>
        </p:nvSpPr>
        <p:spPr>
          <a:xfrm>
            <a:off x="1463041" y="212725"/>
            <a:ext cx="4811148" cy="813000"/>
          </a:xfrm>
        </p:spPr>
        <p:txBody>
          <a:bodyPr/>
          <a:lstStyle/>
          <a:p>
            <a:pPr lvl="0" defTabSz="457200">
              <a:defRPr/>
            </a:pPr>
            <a:r>
              <a:rPr lang="es-CL" sz="2800" b="1" dirty="0">
                <a:solidFill>
                  <a:prstClr val="white"/>
                </a:solidFill>
                <a:latin typeface="Calibri"/>
              </a:rPr>
              <a:t>  Estructuras de Selección: </a:t>
            </a:r>
            <a:br>
              <a:rPr lang="es-CL" sz="2800" b="1" dirty="0">
                <a:solidFill>
                  <a:prstClr val="white"/>
                </a:solidFill>
                <a:latin typeface="Calibri"/>
              </a:rPr>
            </a:br>
            <a:r>
              <a:rPr lang="es-CL" sz="2800" b="1" dirty="0">
                <a:solidFill>
                  <a:prstClr val="white"/>
                </a:solidFill>
                <a:latin typeface="Calibri"/>
              </a:rPr>
              <a:t>Sentencia IF-THEN-ELSIF-ELSE</a:t>
            </a: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5029" y="1950390"/>
            <a:ext cx="2244759" cy="877263"/>
          </a:xfrm>
          <a:prstGeom prst="rect">
            <a:avLst/>
          </a:prstGeom>
        </p:spPr>
      </p:pic>
    </p:spTree>
    <p:extLst>
      <p:ext uri="{BB962C8B-B14F-4D97-AF65-F5344CB8AC3E}">
        <p14:creationId xmlns:p14="http://schemas.microsoft.com/office/powerpoint/2010/main" val="1907608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445595" y="212725"/>
            <a:ext cx="4561306" cy="813000"/>
          </a:xfrm>
        </p:spPr>
        <p:txBody>
          <a:bodyPr/>
          <a:lstStyle/>
          <a:p>
            <a:pPr lvl="0" defTabSz="457200">
              <a:defRPr/>
            </a:pPr>
            <a:r>
              <a:rPr lang="es-CL" sz="2800" b="1" dirty="0">
                <a:solidFill>
                  <a:prstClr val="white"/>
                </a:solidFill>
                <a:latin typeface="Calibri"/>
              </a:rPr>
              <a:t>  Estructuras de Selección: </a:t>
            </a:r>
            <a:br>
              <a:rPr lang="es-CL" sz="2800" b="1" dirty="0">
                <a:solidFill>
                  <a:prstClr val="white"/>
                </a:solidFill>
                <a:latin typeface="Calibri"/>
              </a:rPr>
            </a:br>
            <a:r>
              <a:rPr lang="es-CL" sz="2800" b="1" dirty="0">
                <a:solidFill>
                  <a:prstClr val="white"/>
                </a:solidFill>
                <a:latin typeface="Calibri"/>
              </a:rPr>
              <a:t>Sentencia IF-THEN-ELSIF-ELSE</a:t>
            </a:r>
          </a:p>
        </p:txBody>
      </p:sp>
      <p:sp>
        <p:nvSpPr>
          <p:cNvPr id="15" name="Rectangle 3">
            <a:extLst>
              <a:ext uri="{FF2B5EF4-FFF2-40B4-BE49-F238E27FC236}">
                <a16:creationId xmlns:a16="http://schemas.microsoft.com/office/drawing/2014/main" id="{9EA1EAC8-A5FE-4FDB-94E7-713C3ECAED25}"/>
              </a:ext>
            </a:extLst>
          </p:cNvPr>
          <p:cNvSpPr txBox="1">
            <a:spLocks noChangeArrowheads="1"/>
          </p:cNvSpPr>
          <p:nvPr/>
        </p:nvSpPr>
        <p:spPr bwMode="auto">
          <a:xfrm>
            <a:off x="611188" y="1220812"/>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8" name="Text Box 5">
            <a:extLst>
              <a:ext uri="{FF2B5EF4-FFF2-40B4-BE49-F238E27FC236}">
                <a16:creationId xmlns:a16="http://schemas.microsoft.com/office/drawing/2014/main" id="{627BB2EC-563C-4D63-8FC9-98811BC5C4EC}"/>
              </a:ext>
            </a:extLst>
          </p:cNvPr>
          <p:cNvSpPr txBox="1">
            <a:spLocks noChangeArrowheads="1"/>
          </p:cNvSpPr>
          <p:nvPr/>
        </p:nvSpPr>
        <p:spPr bwMode="auto">
          <a:xfrm>
            <a:off x="1332593" y="1572884"/>
            <a:ext cx="6270891" cy="5139869"/>
          </a:xfrm>
          <a:prstGeom prst="rect">
            <a:avLst/>
          </a:prstGeom>
          <a:solidFill>
            <a:srgbClr val="FFC000"/>
          </a:solidFill>
          <a:ln w="22225">
            <a:solidFill>
              <a:schemeClr val="tx1"/>
            </a:solidFill>
            <a:miter lim="800000"/>
            <a:headEnd/>
            <a:tailEnd/>
          </a:ln>
          <a:scene3d>
            <a:camera prst="orthographicFront"/>
            <a:lightRig rig="threePt" dir="t"/>
          </a:scene3d>
          <a:sp3d>
            <a:bevelT w="165100" prst="coolSlant"/>
            <a:bevelB/>
          </a:sp3d>
        </p:spPr>
        <p:txBody>
          <a:bodyPr wrap="square">
            <a:spAutoFit/>
          </a:bodyPr>
          <a:lstStyle/>
          <a:p>
            <a:pPr>
              <a:defRPr/>
            </a:pPr>
            <a:endParaRPr lang="en-US" sz="800" b="1" dirty="0">
              <a:latin typeface="Calibri" panose="020F0502020204030204" pitchFamily="34" charset="0"/>
            </a:endParaRPr>
          </a:p>
          <a:p>
            <a:pPr>
              <a:defRPr/>
            </a:pPr>
            <a:r>
              <a:rPr lang="en-US" sz="1600" b="1" dirty="0">
                <a:latin typeface="Calibri" panose="020F0502020204030204" pitchFamily="34" charset="0"/>
              </a:rPr>
              <a:t>VAR </a:t>
            </a:r>
            <a:r>
              <a:rPr lang="en-US" sz="1600" b="1" dirty="0" err="1">
                <a:latin typeface="Calibri" panose="020F0502020204030204" pitchFamily="34" charset="0"/>
              </a:rPr>
              <a:t>b_id_emp</a:t>
            </a:r>
            <a:r>
              <a:rPr lang="en-US" sz="1600" b="1" dirty="0">
                <a:latin typeface="Calibri" panose="020F0502020204030204" pitchFamily="34" charset="0"/>
              </a:rPr>
              <a:t> NUMBER</a:t>
            </a:r>
          </a:p>
          <a:p>
            <a:pPr>
              <a:defRPr/>
            </a:pPr>
            <a:r>
              <a:rPr lang="en-US" sz="1600" b="1" dirty="0">
                <a:latin typeface="Calibri" panose="020F0502020204030204" pitchFamily="34" charset="0"/>
              </a:rPr>
              <a:t>EXEC :</a:t>
            </a:r>
            <a:r>
              <a:rPr lang="en-US" sz="1600" b="1" dirty="0" err="1">
                <a:latin typeface="Calibri" panose="020F0502020204030204" pitchFamily="34" charset="0"/>
              </a:rPr>
              <a:t>b_id_emp</a:t>
            </a:r>
            <a:r>
              <a:rPr lang="en-US" sz="1600" b="1" dirty="0">
                <a:latin typeface="Calibri" panose="020F0502020204030204" pitchFamily="34" charset="0"/>
              </a:rPr>
              <a:t>:=100</a:t>
            </a:r>
          </a:p>
          <a:p>
            <a:pPr>
              <a:defRPr/>
            </a:pPr>
            <a:r>
              <a:rPr lang="en-US" sz="1600" b="1" dirty="0">
                <a:latin typeface="Calibri" panose="020F0502020204030204" pitchFamily="34" charset="0"/>
              </a:rPr>
              <a:t>DECLARE </a:t>
            </a:r>
          </a:p>
          <a:p>
            <a:pPr>
              <a:defRPr/>
            </a:pPr>
            <a:r>
              <a:rPr lang="en-US" sz="1600" b="1" dirty="0" err="1">
                <a:solidFill>
                  <a:srgbClr val="0000DE"/>
                </a:solidFill>
                <a:latin typeface="Calibri" panose="020F0502020204030204" pitchFamily="34" charset="0"/>
              </a:rPr>
              <a:t>v_salario</a:t>
            </a:r>
            <a:r>
              <a:rPr lang="en-US" sz="1600" b="1" dirty="0">
                <a:latin typeface="Calibri" panose="020F0502020204030204" pitchFamily="34" charset="0"/>
              </a:rPr>
              <a:t> NUMBER(8);</a:t>
            </a:r>
          </a:p>
          <a:p>
            <a:pPr>
              <a:defRPr/>
            </a:pPr>
            <a:r>
              <a:rPr lang="en-US" sz="1600" b="1" dirty="0">
                <a:latin typeface="Calibri" panose="020F0502020204030204" pitchFamily="34" charset="0"/>
              </a:rPr>
              <a:t>BEGIN</a:t>
            </a:r>
          </a:p>
          <a:p>
            <a:pPr>
              <a:defRPr/>
            </a:pPr>
            <a:r>
              <a:rPr lang="en-US" sz="1600" b="1" dirty="0">
                <a:latin typeface="Calibri" panose="020F0502020204030204" pitchFamily="34" charset="0"/>
              </a:rPr>
              <a:t>  SELECT salary</a:t>
            </a:r>
          </a:p>
          <a:p>
            <a:pPr>
              <a:defRPr/>
            </a:pPr>
            <a:r>
              <a:rPr lang="en-US" sz="1600" b="1" dirty="0">
                <a:latin typeface="Calibri" panose="020F0502020204030204" pitchFamily="34" charset="0"/>
              </a:rPr>
              <a:t>    INTO </a:t>
            </a:r>
            <a:r>
              <a:rPr lang="en-US" sz="1600" b="1" dirty="0" err="1">
                <a:solidFill>
                  <a:srgbClr val="0000DE"/>
                </a:solidFill>
                <a:latin typeface="Calibri" panose="020F0502020204030204" pitchFamily="34" charset="0"/>
              </a:rPr>
              <a:t>v_salario</a:t>
            </a:r>
            <a:endParaRPr lang="en-US" sz="1600" b="1" dirty="0">
              <a:solidFill>
                <a:srgbClr val="0000DE"/>
              </a:solidFill>
              <a:latin typeface="Calibri" panose="020F0502020204030204" pitchFamily="34" charset="0"/>
            </a:endParaRPr>
          </a:p>
          <a:p>
            <a:pPr>
              <a:defRPr/>
            </a:pPr>
            <a:r>
              <a:rPr lang="en-US" sz="1600" b="1" dirty="0">
                <a:latin typeface="Calibri" panose="020F0502020204030204" pitchFamily="34" charset="0"/>
              </a:rPr>
              <a:t>    FROM employees</a:t>
            </a:r>
          </a:p>
          <a:p>
            <a:pPr>
              <a:defRPr/>
            </a:pPr>
            <a:r>
              <a:rPr lang="en-US" sz="1600" b="1" dirty="0">
                <a:latin typeface="Calibri" panose="020F0502020204030204" pitchFamily="34" charset="0"/>
              </a:rPr>
              <a:t>    WHERE </a:t>
            </a:r>
            <a:r>
              <a:rPr lang="en-US" sz="1600" b="1" dirty="0" err="1">
                <a:latin typeface="Calibri" panose="020F0502020204030204" pitchFamily="34" charset="0"/>
              </a:rPr>
              <a:t>employee_id</a:t>
            </a:r>
            <a:r>
              <a:rPr lang="en-US" sz="1600" b="1" dirty="0">
                <a:latin typeface="Calibri" panose="020F0502020204030204" pitchFamily="34" charset="0"/>
              </a:rPr>
              <a:t>=:</a:t>
            </a:r>
            <a:r>
              <a:rPr lang="en-US" sz="1600" b="1" dirty="0" err="1">
                <a:latin typeface="Calibri" panose="020F0502020204030204" pitchFamily="34" charset="0"/>
              </a:rPr>
              <a:t>b_id_emp</a:t>
            </a:r>
            <a:r>
              <a:rPr lang="en-US" sz="1600" b="1" dirty="0">
                <a:latin typeface="Calibri" panose="020F0502020204030204" pitchFamily="34" charset="0"/>
              </a:rPr>
              <a:t>;</a:t>
            </a:r>
          </a:p>
          <a:p>
            <a:pPr>
              <a:defRPr/>
            </a:pPr>
            <a:r>
              <a:rPr lang="en-US" sz="1600" b="1" dirty="0">
                <a:latin typeface="Calibri" panose="020F0502020204030204" pitchFamily="34" charset="0"/>
              </a:rPr>
              <a:t>    </a:t>
            </a:r>
            <a:r>
              <a:rPr lang="en-US" sz="1600" b="1" dirty="0">
                <a:solidFill>
                  <a:srgbClr val="C00000"/>
                </a:solidFill>
                <a:latin typeface="Calibri" panose="020F0502020204030204" pitchFamily="34" charset="0"/>
              </a:rPr>
              <a:t>IF </a:t>
            </a:r>
            <a:r>
              <a:rPr lang="en-US" sz="1600" b="1" dirty="0" err="1">
                <a:solidFill>
                  <a:srgbClr val="0000DE"/>
                </a:solidFill>
                <a:latin typeface="Calibri" panose="020F0502020204030204" pitchFamily="34" charset="0"/>
              </a:rPr>
              <a:t>v_salario</a:t>
            </a:r>
            <a:r>
              <a:rPr lang="en-US" sz="1600" b="1" dirty="0">
                <a:solidFill>
                  <a:srgbClr val="C00000"/>
                </a:solidFill>
                <a:latin typeface="Calibri" panose="020F0502020204030204" pitchFamily="34" charset="0"/>
              </a:rPr>
              <a:t> &lt; 5000 THEN</a:t>
            </a:r>
          </a:p>
          <a:p>
            <a:pPr>
              <a:defRPr/>
            </a:pPr>
            <a:r>
              <a:rPr lang="en-US" sz="1600" b="1" dirty="0">
                <a:solidFill>
                  <a:srgbClr val="C00000"/>
                </a:solidFill>
                <a:latin typeface="Calibri" panose="020F0502020204030204" pitchFamily="34" charset="0"/>
              </a:rPr>
              <a:t>       UPDATE </a:t>
            </a:r>
            <a:r>
              <a:rPr lang="en-US" sz="1600" b="1" dirty="0" err="1">
                <a:solidFill>
                  <a:srgbClr val="C00000"/>
                </a:solidFill>
                <a:latin typeface="Calibri" panose="020F0502020204030204" pitchFamily="34" charset="0"/>
              </a:rPr>
              <a:t>empleados</a:t>
            </a:r>
            <a:endParaRPr lang="en-US" sz="1600" b="1" dirty="0">
              <a:solidFill>
                <a:srgbClr val="C00000"/>
              </a:solidFill>
              <a:latin typeface="Calibri" panose="020F0502020204030204" pitchFamily="34" charset="0"/>
            </a:endParaRPr>
          </a:p>
          <a:p>
            <a:pPr>
              <a:defRPr/>
            </a:pPr>
            <a:r>
              <a:rPr lang="en-US" sz="1600" b="1" dirty="0">
                <a:solidFill>
                  <a:srgbClr val="C00000"/>
                </a:solidFill>
                <a:latin typeface="Calibri" panose="020F0502020204030204" pitchFamily="34" charset="0"/>
              </a:rPr>
              <a:t>         SET salary=salary*1.40</a:t>
            </a:r>
          </a:p>
          <a:p>
            <a:pPr>
              <a:defRPr/>
            </a:pPr>
            <a:r>
              <a:rPr lang="en-US" sz="1600" b="1" dirty="0">
                <a:solidFill>
                  <a:srgbClr val="C00000"/>
                </a:solidFill>
                <a:latin typeface="Calibri" panose="020F0502020204030204" pitchFamily="34" charset="0"/>
              </a:rPr>
              <a:t>        WHERE </a:t>
            </a:r>
            <a:r>
              <a:rPr lang="en-US" sz="1600" b="1" dirty="0" err="1">
                <a:solidFill>
                  <a:srgbClr val="C00000"/>
                </a:solidFill>
                <a:latin typeface="Calibri" panose="020F0502020204030204" pitchFamily="34" charset="0"/>
              </a:rPr>
              <a:t>employee_id</a:t>
            </a:r>
            <a:r>
              <a:rPr lang="en-US" sz="1600" b="1" dirty="0">
                <a:solidFill>
                  <a:srgbClr val="C00000"/>
                </a:solidFill>
                <a:latin typeface="Calibri" panose="020F0502020204030204" pitchFamily="34" charset="0"/>
              </a:rPr>
              <a:t>=:</a:t>
            </a:r>
            <a:r>
              <a:rPr lang="en-US" sz="1600" b="1" dirty="0" err="1">
                <a:solidFill>
                  <a:srgbClr val="C00000"/>
                </a:solidFill>
                <a:latin typeface="Calibri" panose="020F0502020204030204" pitchFamily="34" charset="0"/>
              </a:rPr>
              <a:t>b_id_emp</a:t>
            </a:r>
            <a:r>
              <a:rPr lang="en-US" sz="1600" b="1" dirty="0">
                <a:solidFill>
                  <a:srgbClr val="C00000"/>
                </a:solidFill>
                <a:latin typeface="Calibri" panose="020F0502020204030204" pitchFamily="34" charset="0"/>
              </a:rPr>
              <a:t>;</a:t>
            </a:r>
          </a:p>
          <a:p>
            <a:pPr>
              <a:defRPr/>
            </a:pPr>
            <a:r>
              <a:rPr lang="en-US" sz="1600" b="1" dirty="0">
                <a:solidFill>
                  <a:srgbClr val="C00000"/>
                </a:solidFill>
                <a:latin typeface="Calibri" panose="020F0502020204030204" pitchFamily="34" charset="0"/>
              </a:rPr>
              <a:t>    ELSIF </a:t>
            </a:r>
            <a:r>
              <a:rPr lang="en-US" sz="1600" b="1" dirty="0" err="1">
                <a:solidFill>
                  <a:srgbClr val="0000DE"/>
                </a:solidFill>
                <a:latin typeface="Calibri" panose="020F0502020204030204" pitchFamily="34" charset="0"/>
              </a:rPr>
              <a:t>v_salario</a:t>
            </a:r>
            <a:r>
              <a:rPr lang="en-US" sz="1600" b="1" dirty="0">
                <a:solidFill>
                  <a:srgbClr val="C00000"/>
                </a:solidFill>
                <a:latin typeface="Calibri" panose="020F0502020204030204" pitchFamily="34" charset="0"/>
              </a:rPr>
              <a:t> BETWEEN 5000 AND 18000 THEN</a:t>
            </a:r>
          </a:p>
          <a:p>
            <a:pPr>
              <a:defRPr/>
            </a:pPr>
            <a:r>
              <a:rPr lang="en-US" sz="1600" b="1" dirty="0">
                <a:solidFill>
                  <a:srgbClr val="C00000"/>
                </a:solidFill>
                <a:latin typeface="Calibri" panose="020F0502020204030204" pitchFamily="34" charset="0"/>
              </a:rPr>
              <a:t>        UPDATE </a:t>
            </a:r>
            <a:r>
              <a:rPr lang="en-US" sz="1600" b="1" dirty="0" err="1">
                <a:solidFill>
                  <a:srgbClr val="C00000"/>
                </a:solidFill>
                <a:latin typeface="Calibri" panose="020F0502020204030204" pitchFamily="34" charset="0"/>
              </a:rPr>
              <a:t>empleados</a:t>
            </a:r>
            <a:endParaRPr lang="en-US" sz="1600" b="1" dirty="0">
              <a:solidFill>
                <a:srgbClr val="C00000"/>
              </a:solidFill>
              <a:latin typeface="Calibri" panose="020F0502020204030204" pitchFamily="34" charset="0"/>
            </a:endParaRPr>
          </a:p>
          <a:p>
            <a:pPr>
              <a:defRPr/>
            </a:pPr>
            <a:r>
              <a:rPr lang="en-US" sz="1600" b="1" dirty="0">
                <a:solidFill>
                  <a:srgbClr val="C00000"/>
                </a:solidFill>
                <a:latin typeface="Calibri" panose="020F0502020204030204" pitchFamily="34" charset="0"/>
              </a:rPr>
              <a:t>         SET salary=salary*1.20</a:t>
            </a:r>
          </a:p>
          <a:p>
            <a:pPr>
              <a:defRPr/>
            </a:pPr>
            <a:r>
              <a:rPr lang="en-US" sz="1600" b="1" dirty="0">
                <a:solidFill>
                  <a:srgbClr val="C00000"/>
                </a:solidFill>
                <a:latin typeface="Calibri" panose="020F0502020204030204" pitchFamily="34" charset="0"/>
              </a:rPr>
              <a:t>       WHERE </a:t>
            </a:r>
            <a:r>
              <a:rPr lang="en-US" sz="1600" b="1" dirty="0" err="1">
                <a:solidFill>
                  <a:srgbClr val="C00000"/>
                </a:solidFill>
                <a:latin typeface="Calibri" panose="020F0502020204030204" pitchFamily="34" charset="0"/>
              </a:rPr>
              <a:t>employee_id</a:t>
            </a:r>
            <a:r>
              <a:rPr lang="en-US" sz="1600" b="1" dirty="0">
                <a:solidFill>
                  <a:srgbClr val="C00000"/>
                </a:solidFill>
                <a:latin typeface="Calibri" panose="020F0502020204030204" pitchFamily="34" charset="0"/>
              </a:rPr>
              <a:t>=:</a:t>
            </a:r>
            <a:r>
              <a:rPr lang="en-US" sz="1600" b="1" dirty="0" err="1">
                <a:solidFill>
                  <a:srgbClr val="C00000"/>
                </a:solidFill>
                <a:latin typeface="Calibri" panose="020F0502020204030204" pitchFamily="34" charset="0"/>
              </a:rPr>
              <a:t>b_id_emp</a:t>
            </a:r>
            <a:r>
              <a:rPr lang="en-US" sz="1600" b="1" dirty="0">
                <a:solidFill>
                  <a:srgbClr val="C00000"/>
                </a:solidFill>
                <a:latin typeface="Calibri" panose="020F0502020204030204" pitchFamily="34" charset="0"/>
              </a:rPr>
              <a:t>;</a:t>
            </a:r>
          </a:p>
          <a:p>
            <a:pPr>
              <a:defRPr/>
            </a:pPr>
            <a:r>
              <a:rPr lang="en-US" sz="1600" b="1" dirty="0">
                <a:solidFill>
                  <a:srgbClr val="C00000"/>
                </a:solidFill>
                <a:latin typeface="Calibri" panose="020F0502020204030204" pitchFamily="34" charset="0"/>
              </a:rPr>
              <a:t>END IF;</a:t>
            </a:r>
          </a:p>
          <a:p>
            <a:pPr>
              <a:defRPr/>
            </a:pPr>
            <a:r>
              <a:rPr lang="en-US" sz="1600" b="1" dirty="0">
                <a:latin typeface="Calibri" panose="020F0502020204030204" pitchFamily="34" charset="0"/>
              </a:rPr>
              <a:t>COMMIT;</a:t>
            </a:r>
          </a:p>
          <a:p>
            <a:pPr>
              <a:defRPr/>
            </a:pPr>
            <a:r>
              <a:rPr lang="en-US" sz="1600" b="1" dirty="0">
                <a:latin typeface="Calibri" panose="020F0502020204030204" pitchFamily="34" charset="0"/>
              </a:rPr>
              <a:t>END;</a:t>
            </a:r>
            <a:endParaRPr lang="en-US" sz="800" b="1" dirty="0">
              <a:latin typeface="Calibri" panose="020F0502020204030204" pitchFamily="34" charset="0"/>
            </a:endParaRPr>
          </a:p>
        </p:txBody>
      </p:sp>
      <p:sp>
        <p:nvSpPr>
          <p:cNvPr id="2" name="Rectángulo 1"/>
          <p:cNvSpPr/>
          <p:nvPr/>
        </p:nvSpPr>
        <p:spPr>
          <a:xfrm>
            <a:off x="4369665" y="1952749"/>
            <a:ext cx="2993127" cy="307777"/>
          </a:xfrm>
          <a:prstGeom prst="rect">
            <a:avLst/>
          </a:prstGeom>
        </p:spPr>
        <p:txBody>
          <a:bodyPr wrap="none">
            <a:spAutoFit/>
          </a:bodyPr>
          <a:lstStyle/>
          <a:p>
            <a:r>
              <a:rPr lang="es-CL" b="1" dirty="0">
                <a:solidFill>
                  <a:srgbClr val="008000"/>
                </a:solidFill>
                <a:latin typeface="Calibri" panose="020F0502020204030204" pitchFamily="34" charset="0"/>
              </a:rPr>
              <a:t>Salario del empleado 100 es de 24000</a:t>
            </a:r>
          </a:p>
        </p:txBody>
      </p:sp>
    </p:spTree>
    <p:extLst>
      <p:ext uri="{BB962C8B-B14F-4D97-AF65-F5344CB8AC3E}">
        <p14:creationId xmlns:p14="http://schemas.microsoft.com/office/powerpoint/2010/main" val="26287685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3">
            <a:extLst>
              <a:ext uri="{FF2B5EF4-FFF2-40B4-BE49-F238E27FC236}">
                <a16:creationId xmlns:a16="http://schemas.microsoft.com/office/drawing/2014/main" id="{9EA1EAC8-A5FE-4FDB-94E7-713C3ECAED25}"/>
              </a:ext>
            </a:extLst>
          </p:cNvPr>
          <p:cNvSpPr txBox="1">
            <a:spLocks noChangeArrowheads="1"/>
          </p:cNvSpPr>
          <p:nvPr/>
        </p:nvSpPr>
        <p:spPr bwMode="auto">
          <a:xfrm>
            <a:off x="611188" y="1220812"/>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8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6"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Valores Nulos en Sentencias IF</a:t>
            </a:r>
          </a:p>
        </p:txBody>
      </p:sp>
      <p:sp>
        <p:nvSpPr>
          <p:cNvPr id="9" name="Elipse 8">
            <a:extLst>
              <a:ext uri="{FF2B5EF4-FFF2-40B4-BE49-F238E27FC236}">
                <a16:creationId xmlns:a16="http://schemas.microsoft.com/office/drawing/2014/main" id="{DD3405FB-1487-445D-AB7A-070218F79061}"/>
              </a:ext>
            </a:extLst>
          </p:cNvPr>
          <p:cNvSpPr/>
          <p:nvPr/>
        </p:nvSpPr>
        <p:spPr>
          <a:xfrm>
            <a:off x="3566449" y="1086213"/>
            <a:ext cx="2304000" cy="2196000"/>
          </a:xfrm>
          <a:prstGeom prst="ellipse">
            <a:avLst/>
          </a:prstGeom>
          <a:solidFill>
            <a:srgbClr val="B94441"/>
          </a:solidFill>
          <a:ln w="38100" cap="flat" cmpd="sng" algn="ctr">
            <a:solidFill>
              <a:sysClr val="window" lastClr="FFFFFF"/>
            </a:solidFill>
            <a:prstDash val="solid"/>
          </a:ln>
          <a:effectLst>
            <a:outerShdw blurRad="50800" dist="38100" dir="2700000" algn="tl" rotWithShape="0">
              <a:prstClr val="black">
                <a:alpha val="40000"/>
              </a:prstClr>
            </a:outerShdw>
          </a:effectLst>
        </p:spPr>
        <p:txBody>
          <a:bodyPr lIns="0" tIns="0" rIns="0" bIns="0" anchor="ctr" anchorCtr="1"/>
          <a:lstStyle/>
          <a:p>
            <a:pPr lvl="0" algn="ctr" fontAlgn="base">
              <a:spcBef>
                <a:spcPct val="0"/>
              </a:spcBef>
              <a:spcAft>
                <a:spcPct val="0"/>
              </a:spcAft>
              <a:buClrTx/>
              <a:defRPr/>
            </a:pPr>
            <a:r>
              <a:rPr lang="es-CL" sz="1600" b="1" kern="1200" dirty="0">
                <a:solidFill>
                  <a:srgbClr val="FFFFFF"/>
                </a:solidFill>
                <a:latin typeface="Calibri"/>
                <a:cs typeface="Arial" panose="020B0604020202020204" pitchFamily="34" charset="0"/>
              </a:rPr>
              <a:t>Para preguntar si una variable no posee un valor NULO se debe usar el operador lógico NOT (NOT NULL)</a:t>
            </a:r>
          </a:p>
        </p:txBody>
      </p:sp>
      <p:sp>
        <p:nvSpPr>
          <p:cNvPr id="11" name="Elipse 10">
            <a:extLst>
              <a:ext uri="{FF2B5EF4-FFF2-40B4-BE49-F238E27FC236}">
                <a16:creationId xmlns:a16="http://schemas.microsoft.com/office/drawing/2014/main" id="{AF15E96E-89CB-40A2-A626-05F6BF65B014}"/>
              </a:ext>
            </a:extLst>
          </p:cNvPr>
          <p:cNvSpPr/>
          <p:nvPr/>
        </p:nvSpPr>
        <p:spPr>
          <a:xfrm>
            <a:off x="959843" y="1086213"/>
            <a:ext cx="2304000" cy="2196000"/>
          </a:xfrm>
          <a:prstGeom prst="ellipse">
            <a:avLst/>
          </a:prstGeom>
          <a:solidFill>
            <a:srgbClr val="86A33F"/>
          </a:solidFill>
          <a:ln w="38100" cap="flat" cmpd="sng" algn="ctr">
            <a:solidFill>
              <a:sysClr val="window" lastClr="FFFFFF"/>
            </a:solidFill>
            <a:prstDash val="solid"/>
          </a:ln>
          <a:effectLst>
            <a:outerShdw blurRad="50800" dist="38100" dir="2700000" algn="tl" rotWithShape="0">
              <a:prstClr val="black">
                <a:alpha val="40000"/>
              </a:prstClr>
            </a:outerShdw>
          </a:effectLst>
        </p:spPr>
        <p:txBody>
          <a:bodyPr lIns="0" tIns="0" rIns="0" bIns="0" anchor="ctr" anchorCtr="1"/>
          <a:lstStyle/>
          <a:p>
            <a:pPr lvl="0" algn="ctr">
              <a:defRPr/>
            </a:pPr>
            <a:r>
              <a:rPr lang="es-CL" sz="1600" b="1" dirty="0">
                <a:solidFill>
                  <a:srgbClr val="FFFFFF"/>
                </a:solidFill>
                <a:latin typeface="Calibri" panose="020F0502020204030204" pitchFamily="34" charset="0"/>
                <a:cs typeface="Arial" pitchFamily="34" charset="0"/>
              </a:rPr>
              <a:t>Las comparaciones simples que involucran nulos siempre retornan NULL </a:t>
            </a:r>
            <a:endParaRPr lang="es-MX" sz="1600" b="1" dirty="0">
              <a:solidFill>
                <a:srgbClr val="FFFFFF"/>
              </a:solidFill>
              <a:latin typeface="Calibri" panose="020F0502020204030204" pitchFamily="34" charset="0"/>
            </a:endParaRPr>
          </a:p>
        </p:txBody>
      </p:sp>
      <p:sp>
        <p:nvSpPr>
          <p:cNvPr id="12" name="Elipse 11">
            <a:extLst>
              <a:ext uri="{FF2B5EF4-FFF2-40B4-BE49-F238E27FC236}">
                <a16:creationId xmlns:a16="http://schemas.microsoft.com/office/drawing/2014/main" id="{DD3405FB-1487-445D-AB7A-070218F79061}"/>
              </a:ext>
            </a:extLst>
          </p:cNvPr>
          <p:cNvSpPr/>
          <p:nvPr/>
        </p:nvSpPr>
        <p:spPr>
          <a:xfrm>
            <a:off x="6210955" y="1086213"/>
            <a:ext cx="2304000" cy="2196000"/>
          </a:xfrm>
          <a:prstGeom prst="ellipse">
            <a:avLst/>
          </a:prstGeom>
          <a:solidFill>
            <a:srgbClr val="D96709"/>
          </a:solidFill>
          <a:ln w="38100" cap="flat" cmpd="sng" algn="ctr">
            <a:solidFill>
              <a:sysClr val="window" lastClr="FFFFFF"/>
            </a:solidFill>
            <a:prstDash val="solid"/>
          </a:ln>
          <a:effectLst>
            <a:outerShdw blurRad="50800" dist="38100" dir="2700000" algn="tl" rotWithShape="0">
              <a:prstClr val="black">
                <a:alpha val="40000"/>
              </a:prstClr>
            </a:outerShdw>
          </a:effectLst>
        </p:spPr>
        <p:txBody>
          <a:bodyPr lIns="0" tIns="0" rIns="0" bIns="0" anchor="ctr" anchorCtr="1"/>
          <a:lstStyle/>
          <a:p>
            <a:pPr lvl="0" algn="ctr" fontAlgn="base">
              <a:spcBef>
                <a:spcPct val="0"/>
              </a:spcBef>
              <a:spcAft>
                <a:spcPct val="0"/>
              </a:spcAft>
              <a:buClrTx/>
              <a:defRPr/>
            </a:pPr>
            <a:r>
              <a:rPr lang="es-CL" sz="1600" b="1" kern="1200" dirty="0">
                <a:solidFill>
                  <a:srgbClr val="FFFFFF"/>
                </a:solidFill>
                <a:latin typeface="Calibri"/>
                <a:cs typeface="Arial" panose="020B0604020202020204" pitchFamily="34" charset="0"/>
              </a:rPr>
              <a:t>Para preguntar si una variable posee un valor NULO se debe usar IS NULL</a:t>
            </a:r>
          </a:p>
        </p:txBody>
      </p:sp>
      <p:sp>
        <p:nvSpPr>
          <p:cNvPr id="13" name="Text Box 5"/>
          <p:cNvSpPr txBox="1">
            <a:spLocks noChangeArrowheads="1"/>
          </p:cNvSpPr>
          <p:nvPr/>
        </p:nvSpPr>
        <p:spPr bwMode="auto">
          <a:xfrm>
            <a:off x="729107" y="3792784"/>
            <a:ext cx="7992859" cy="2800767"/>
          </a:xfrm>
          <a:prstGeom prst="rect">
            <a:avLst/>
          </a:prstGeom>
          <a:solidFill>
            <a:srgbClr val="FFC000"/>
          </a:solidFill>
          <a:ln w="22225">
            <a:solidFill>
              <a:schemeClr val="tx1"/>
            </a:solidFill>
            <a:miter lim="800000"/>
            <a:headEnd/>
            <a:tailEnd/>
          </a:ln>
          <a:scene3d>
            <a:camera prst="orthographicFront"/>
            <a:lightRig rig="threePt" dir="t"/>
          </a:scene3d>
          <a:sp3d>
            <a:bevelT w="165100" prst="coolSlant"/>
            <a:bevelB/>
          </a:sp3d>
        </p:spPr>
        <p:txBody>
          <a:bodyPr wrap="square">
            <a:spAutoFit/>
          </a:bodyPr>
          <a:lstStyle/>
          <a:p>
            <a:pPr>
              <a:defRPr/>
            </a:pPr>
            <a:endParaRPr lang="es-MX" sz="800" b="1" dirty="0">
              <a:latin typeface="Calibri" panose="020F0502020204030204" pitchFamily="34" charset="0"/>
            </a:endParaRPr>
          </a:p>
          <a:p>
            <a:pPr>
              <a:defRPr/>
            </a:pPr>
            <a:r>
              <a:rPr lang="en-US" sz="1600" b="1" dirty="0">
                <a:latin typeface="Calibri" panose="020F0502020204030204" pitchFamily="34" charset="0"/>
              </a:rPr>
              <a:t>DECLARE</a:t>
            </a:r>
          </a:p>
          <a:p>
            <a:pPr>
              <a:defRPr/>
            </a:pPr>
            <a:r>
              <a:rPr lang="en-US" sz="1600" b="1" dirty="0" err="1">
                <a:latin typeface="Calibri" panose="020F0502020204030204" pitchFamily="34" charset="0"/>
              </a:rPr>
              <a:t>v_a</a:t>
            </a:r>
            <a:r>
              <a:rPr lang="en-US" sz="1600" b="1" dirty="0">
                <a:latin typeface="Calibri" panose="020F0502020204030204" pitchFamily="34" charset="0"/>
              </a:rPr>
              <a:t>  NUMBER:= NULL;</a:t>
            </a:r>
          </a:p>
          <a:p>
            <a:pPr>
              <a:defRPr/>
            </a:pPr>
            <a:r>
              <a:rPr lang="en-US" sz="1600" b="1" dirty="0" err="1">
                <a:latin typeface="Calibri" panose="020F0502020204030204" pitchFamily="34" charset="0"/>
              </a:rPr>
              <a:t>v_b</a:t>
            </a:r>
            <a:r>
              <a:rPr lang="en-US" sz="1600" b="1" dirty="0">
                <a:latin typeface="Calibri" panose="020F0502020204030204" pitchFamily="34" charset="0"/>
              </a:rPr>
              <a:t>  NUMBER:= NULL;</a:t>
            </a:r>
          </a:p>
          <a:p>
            <a:pPr>
              <a:defRPr/>
            </a:pPr>
            <a:r>
              <a:rPr lang="en-US" sz="1600" b="1" dirty="0">
                <a:latin typeface="Calibri" panose="020F0502020204030204" pitchFamily="34" charset="0"/>
              </a:rPr>
              <a:t>BEGIN</a:t>
            </a:r>
          </a:p>
          <a:p>
            <a:pPr>
              <a:defRPr/>
            </a:pPr>
            <a:r>
              <a:rPr lang="en-US" sz="1600" b="1" dirty="0">
                <a:latin typeface="Calibri" panose="020F0502020204030204" pitchFamily="34" charset="0"/>
              </a:rPr>
              <a:t> </a:t>
            </a:r>
            <a:r>
              <a:rPr lang="en-US" sz="1600" b="1" dirty="0">
                <a:solidFill>
                  <a:srgbClr val="C00000"/>
                </a:solidFill>
                <a:latin typeface="Calibri" panose="020F0502020204030204" pitchFamily="34" charset="0"/>
              </a:rPr>
              <a:t>IF </a:t>
            </a:r>
            <a:r>
              <a:rPr lang="en-US" sz="1600" b="1" dirty="0" err="1">
                <a:solidFill>
                  <a:srgbClr val="C00000"/>
                </a:solidFill>
                <a:latin typeface="Calibri" panose="020F0502020204030204" pitchFamily="34" charset="0"/>
              </a:rPr>
              <a:t>v_a</a:t>
            </a:r>
            <a:r>
              <a:rPr lang="en-US" sz="1600" b="1" dirty="0">
                <a:solidFill>
                  <a:srgbClr val="C00000"/>
                </a:solidFill>
                <a:latin typeface="Calibri" panose="020F0502020204030204" pitchFamily="34" charset="0"/>
              </a:rPr>
              <a:t> = </a:t>
            </a:r>
            <a:r>
              <a:rPr lang="en-US" sz="1600" b="1" dirty="0" err="1">
                <a:solidFill>
                  <a:srgbClr val="C00000"/>
                </a:solidFill>
                <a:latin typeface="Calibri" panose="020F0502020204030204" pitchFamily="34" charset="0"/>
              </a:rPr>
              <a:t>v_b</a:t>
            </a:r>
            <a:r>
              <a:rPr lang="en-US" sz="1600" b="1" dirty="0">
                <a:solidFill>
                  <a:srgbClr val="C00000"/>
                </a:solidFill>
                <a:latin typeface="Calibri" panose="020F0502020204030204" pitchFamily="34" charset="0"/>
              </a:rPr>
              <a:t> THEN</a:t>
            </a:r>
          </a:p>
          <a:p>
            <a:pPr>
              <a:defRPr/>
            </a:pPr>
            <a:r>
              <a:rPr lang="en-US" sz="1600" b="1" dirty="0">
                <a:solidFill>
                  <a:srgbClr val="C00000"/>
                </a:solidFill>
                <a:latin typeface="Calibri" panose="020F0502020204030204" pitchFamily="34" charset="0"/>
              </a:rPr>
              <a:t>    DBMS_OUTPUT.PUT_LINE('</a:t>
            </a:r>
            <a:r>
              <a:rPr lang="en-US" sz="1600" b="1" dirty="0" err="1">
                <a:solidFill>
                  <a:srgbClr val="C00000"/>
                </a:solidFill>
                <a:latin typeface="Calibri" panose="020F0502020204030204" pitchFamily="34" charset="0"/>
              </a:rPr>
              <a:t>v_a</a:t>
            </a:r>
            <a:r>
              <a:rPr lang="en-US" sz="1600" b="1" dirty="0">
                <a:solidFill>
                  <a:srgbClr val="C00000"/>
                </a:solidFill>
                <a:latin typeface="Calibri" panose="020F0502020204030204" pitchFamily="34" charset="0"/>
              </a:rPr>
              <a:t> </a:t>
            </a:r>
            <a:r>
              <a:rPr lang="en-US" sz="1600" b="1" dirty="0" err="1">
                <a:solidFill>
                  <a:srgbClr val="C00000"/>
                </a:solidFill>
                <a:latin typeface="Calibri" panose="020F0502020204030204" pitchFamily="34" charset="0"/>
              </a:rPr>
              <a:t>es</a:t>
            </a:r>
            <a:r>
              <a:rPr lang="en-US" sz="1600" b="1" dirty="0">
                <a:solidFill>
                  <a:srgbClr val="C00000"/>
                </a:solidFill>
                <a:latin typeface="Calibri" panose="020F0502020204030204" pitchFamily="34" charset="0"/>
              </a:rPr>
              <a:t> </a:t>
            </a:r>
            <a:r>
              <a:rPr lang="en-US" sz="1600" b="1" dirty="0" err="1">
                <a:solidFill>
                  <a:srgbClr val="C00000"/>
                </a:solidFill>
                <a:latin typeface="Calibri" panose="020F0502020204030204" pitchFamily="34" charset="0"/>
              </a:rPr>
              <a:t>igual</a:t>
            </a:r>
            <a:r>
              <a:rPr lang="en-US" sz="1600" b="1" dirty="0">
                <a:solidFill>
                  <a:srgbClr val="C00000"/>
                </a:solidFill>
                <a:latin typeface="Calibri" panose="020F0502020204030204" pitchFamily="34" charset="0"/>
              </a:rPr>
              <a:t> a </a:t>
            </a:r>
            <a:r>
              <a:rPr lang="en-US" sz="1600" b="1" dirty="0" err="1">
                <a:solidFill>
                  <a:srgbClr val="C00000"/>
                </a:solidFill>
                <a:latin typeface="Calibri" panose="020F0502020204030204" pitchFamily="34" charset="0"/>
              </a:rPr>
              <a:t>v_b</a:t>
            </a:r>
            <a:r>
              <a:rPr lang="en-US" sz="1600" b="1" dirty="0">
                <a:solidFill>
                  <a:srgbClr val="C00000"/>
                </a:solidFill>
                <a:latin typeface="Calibri" panose="020F0502020204030204" pitchFamily="34" charset="0"/>
              </a:rPr>
              <a:t>');</a:t>
            </a:r>
          </a:p>
          <a:p>
            <a:pPr>
              <a:defRPr/>
            </a:pPr>
            <a:r>
              <a:rPr lang="en-US" sz="1600" b="1" dirty="0">
                <a:solidFill>
                  <a:srgbClr val="C00000"/>
                </a:solidFill>
                <a:latin typeface="Calibri" panose="020F0502020204030204" pitchFamily="34" charset="0"/>
              </a:rPr>
              <a:t> ELSE</a:t>
            </a:r>
          </a:p>
          <a:p>
            <a:pPr>
              <a:defRPr/>
            </a:pPr>
            <a:r>
              <a:rPr lang="en-US" sz="1600" b="1" dirty="0">
                <a:solidFill>
                  <a:srgbClr val="C00000"/>
                </a:solidFill>
                <a:latin typeface="Calibri" panose="020F0502020204030204" pitchFamily="34" charset="0"/>
              </a:rPr>
              <a:t>    DBMS_OUTPUT.PUT_LINE('</a:t>
            </a:r>
            <a:r>
              <a:rPr lang="en-US" sz="1600" b="1" dirty="0" err="1">
                <a:solidFill>
                  <a:srgbClr val="C00000"/>
                </a:solidFill>
                <a:latin typeface="Calibri" panose="020F0502020204030204" pitchFamily="34" charset="0"/>
              </a:rPr>
              <a:t>v_a</a:t>
            </a:r>
            <a:r>
              <a:rPr lang="en-US" sz="1600" b="1" dirty="0">
                <a:solidFill>
                  <a:srgbClr val="C00000"/>
                </a:solidFill>
                <a:latin typeface="Calibri" panose="020F0502020204030204" pitchFamily="34" charset="0"/>
              </a:rPr>
              <a:t> y </a:t>
            </a:r>
            <a:r>
              <a:rPr lang="en-US" sz="1600" b="1" dirty="0" err="1">
                <a:solidFill>
                  <a:srgbClr val="C00000"/>
                </a:solidFill>
                <a:latin typeface="Calibri" panose="020F0502020204030204" pitchFamily="34" charset="0"/>
              </a:rPr>
              <a:t>v_b</a:t>
            </a:r>
            <a:r>
              <a:rPr lang="en-US" sz="1600" b="1" dirty="0">
                <a:solidFill>
                  <a:srgbClr val="C00000"/>
                </a:solidFill>
                <a:latin typeface="Calibri" panose="020F0502020204030204" pitchFamily="34" charset="0"/>
              </a:rPr>
              <a:t> son NULOS </a:t>
            </a:r>
            <a:r>
              <a:rPr lang="en-US" sz="1600" b="1" dirty="0" err="1">
                <a:solidFill>
                  <a:srgbClr val="C00000"/>
                </a:solidFill>
                <a:latin typeface="Calibri" panose="020F0502020204030204" pitchFamily="34" charset="0"/>
              </a:rPr>
              <a:t>pero</a:t>
            </a:r>
            <a:r>
              <a:rPr lang="en-US" sz="1600" b="1" dirty="0">
                <a:solidFill>
                  <a:srgbClr val="C00000"/>
                </a:solidFill>
                <a:latin typeface="Calibri" panose="020F0502020204030204" pitchFamily="34" charset="0"/>
              </a:rPr>
              <a:t> la </a:t>
            </a:r>
            <a:r>
              <a:rPr lang="en-US" sz="1600" b="1" dirty="0" err="1">
                <a:solidFill>
                  <a:srgbClr val="C00000"/>
                </a:solidFill>
                <a:latin typeface="Calibri" panose="020F0502020204030204" pitchFamily="34" charset="0"/>
              </a:rPr>
              <a:t>comparación</a:t>
            </a:r>
            <a:r>
              <a:rPr lang="en-US" sz="1600" b="1" dirty="0">
                <a:solidFill>
                  <a:srgbClr val="C00000"/>
                </a:solidFill>
                <a:latin typeface="Calibri" panose="020F0502020204030204" pitchFamily="34" charset="0"/>
              </a:rPr>
              <a:t> </a:t>
            </a:r>
            <a:r>
              <a:rPr lang="en-US" sz="1600" b="1" dirty="0" err="1">
                <a:solidFill>
                  <a:srgbClr val="C00000"/>
                </a:solidFill>
                <a:latin typeface="Calibri" panose="020F0502020204030204" pitchFamily="34" charset="0"/>
              </a:rPr>
              <a:t>es</a:t>
            </a:r>
            <a:r>
              <a:rPr lang="en-US" sz="1600" b="1" dirty="0">
                <a:solidFill>
                  <a:srgbClr val="C00000"/>
                </a:solidFill>
                <a:latin typeface="Calibri" panose="020F0502020204030204" pitchFamily="34" charset="0"/>
              </a:rPr>
              <a:t> NULL NO TRUE');  </a:t>
            </a:r>
          </a:p>
          <a:p>
            <a:pPr>
              <a:defRPr/>
            </a:pPr>
            <a:r>
              <a:rPr lang="en-US" sz="1600" b="1" dirty="0">
                <a:solidFill>
                  <a:srgbClr val="C00000"/>
                </a:solidFill>
                <a:latin typeface="Calibri" panose="020F0502020204030204" pitchFamily="34" charset="0"/>
              </a:rPr>
              <a:t> END IF;</a:t>
            </a:r>
          </a:p>
          <a:p>
            <a:pPr>
              <a:defRPr/>
            </a:pPr>
            <a:r>
              <a:rPr lang="en-US" sz="1600" b="1" dirty="0">
                <a:latin typeface="Calibri" panose="020F0502020204030204" pitchFamily="34" charset="0"/>
              </a:rPr>
              <a:t>END;</a:t>
            </a:r>
          </a:p>
          <a:p>
            <a:pPr>
              <a:defRPr/>
            </a:pPr>
            <a:endParaRPr lang="en-US" sz="800" dirty="0">
              <a:solidFill>
                <a:srgbClr val="000000"/>
              </a:solidFill>
              <a:latin typeface="Arial Black" pitchFamily="34" charset="0"/>
            </a:endParaRP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3737" y="3924238"/>
            <a:ext cx="3901218" cy="895644"/>
          </a:xfrm>
          <a:prstGeom prst="rect">
            <a:avLst/>
          </a:prstGeom>
        </p:spPr>
      </p:pic>
    </p:spTree>
    <p:extLst>
      <p:ext uri="{BB962C8B-B14F-4D97-AF65-F5344CB8AC3E}">
        <p14:creationId xmlns:p14="http://schemas.microsoft.com/office/powerpoint/2010/main" val="3055541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3">
            <a:extLst>
              <a:ext uri="{FF2B5EF4-FFF2-40B4-BE49-F238E27FC236}">
                <a16:creationId xmlns:a16="http://schemas.microsoft.com/office/drawing/2014/main" id="{9EA1EAC8-A5FE-4FDB-94E7-713C3ECAED25}"/>
              </a:ext>
            </a:extLst>
          </p:cNvPr>
          <p:cNvSpPr txBox="1">
            <a:spLocks noChangeArrowheads="1"/>
          </p:cNvSpPr>
          <p:nvPr/>
        </p:nvSpPr>
        <p:spPr bwMode="auto">
          <a:xfrm>
            <a:off x="611188" y="1220812"/>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algn="just" defTabSz="457200" fontAlgn="base">
              <a:lnSpc>
                <a:spcPct val="80000"/>
              </a:lnSpc>
              <a:spcBef>
                <a:spcPct val="20000"/>
              </a:spcBef>
              <a:spcAft>
                <a:spcPct val="0"/>
              </a:spcAft>
              <a:buClrTx/>
            </a:pPr>
            <a:endParaRPr lang="es-CL" sz="2000" kern="1200" dirty="0">
              <a:solidFill>
                <a:prstClr val="black"/>
              </a:solidFill>
              <a:latin typeface="Calibri"/>
              <a:ea typeface="Arial Unicode MS"/>
              <a:cs typeface="Arial Unicode MS"/>
            </a:endParaRPr>
          </a:p>
        </p:txBody>
      </p:sp>
      <p:sp>
        <p:nvSpPr>
          <p:cNvPr id="6"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Valores Nulos en Sentencias IF</a:t>
            </a:r>
          </a:p>
        </p:txBody>
      </p:sp>
      <p:sp>
        <p:nvSpPr>
          <p:cNvPr id="7" name="Text Box 5"/>
          <p:cNvSpPr txBox="1">
            <a:spLocks noChangeArrowheads="1"/>
          </p:cNvSpPr>
          <p:nvPr/>
        </p:nvSpPr>
        <p:spPr bwMode="auto">
          <a:xfrm>
            <a:off x="827584" y="1556017"/>
            <a:ext cx="7560840" cy="3046988"/>
          </a:xfrm>
          <a:prstGeom prst="rect">
            <a:avLst/>
          </a:prstGeom>
          <a:solidFill>
            <a:srgbClr val="FFC000"/>
          </a:solidFill>
          <a:ln w="22225">
            <a:solidFill>
              <a:schemeClr val="tx1"/>
            </a:solidFill>
            <a:miter lim="800000"/>
            <a:headEnd/>
            <a:tailEnd/>
          </a:ln>
          <a:scene3d>
            <a:camera prst="orthographicFront"/>
            <a:lightRig rig="threePt" dir="t"/>
          </a:scene3d>
          <a:sp3d>
            <a:bevelT w="165100" prst="coolSlant"/>
            <a:bevelB/>
          </a:sp3d>
        </p:spPr>
        <p:txBody>
          <a:bodyPr>
            <a:spAutoFit/>
          </a:bodyPr>
          <a:lstStyle/>
          <a:p>
            <a:pPr>
              <a:defRPr/>
            </a:pPr>
            <a:endParaRPr lang="es-MX" sz="800" b="1" dirty="0">
              <a:latin typeface="Calibri" panose="020F0502020204030204" pitchFamily="34" charset="0"/>
            </a:endParaRPr>
          </a:p>
          <a:p>
            <a:pPr>
              <a:defRPr/>
            </a:pPr>
            <a:r>
              <a:rPr lang="en-US" sz="1600" b="1" dirty="0">
                <a:latin typeface="Calibri" panose="020F0502020204030204" pitchFamily="34" charset="0"/>
              </a:rPr>
              <a:t>DECLARE                                                                                                                      </a:t>
            </a:r>
          </a:p>
          <a:p>
            <a:pPr>
              <a:defRPr/>
            </a:pPr>
            <a:r>
              <a:rPr lang="en-US" sz="1600" b="1" dirty="0">
                <a:latin typeface="Calibri" panose="020F0502020204030204" pitchFamily="34" charset="0"/>
              </a:rPr>
              <a:t> </a:t>
            </a:r>
            <a:r>
              <a:rPr lang="en-US" sz="1600" b="1" dirty="0" err="1">
                <a:latin typeface="Calibri" panose="020F0502020204030204" pitchFamily="34" charset="0"/>
              </a:rPr>
              <a:t>v_a</a:t>
            </a:r>
            <a:r>
              <a:rPr lang="en-US" sz="1600" b="1" dirty="0">
                <a:latin typeface="Calibri" panose="020F0502020204030204" pitchFamily="34" charset="0"/>
              </a:rPr>
              <a:t> number:= NULL;                                                                                                       </a:t>
            </a:r>
          </a:p>
          <a:p>
            <a:pPr>
              <a:defRPr/>
            </a:pPr>
            <a:r>
              <a:rPr lang="en-US" sz="1600" b="1" dirty="0">
                <a:latin typeface="Calibri" panose="020F0502020204030204" pitchFamily="34" charset="0"/>
              </a:rPr>
              <a:t> </a:t>
            </a:r>
            <a:r>
              <a:rPr lang="en-US" sz="1600" b="1" dirty="0" err="1">
                <a:latin typeface="Calibri" panose="020F0502020204030204" pitchFamily="34" charset="0"/>
              </a:rPr>
              <a:t>v_b</a:t>
            </a:r>
            <a:r>
              <a:rPr lang="en-US" sz="1600" b="1" dirty="0">
                <a:latin typeface="Calibri" panose="020F0502020204030204" pitchFamily="34" charset="0"/>
              </a:rPr>
              <a:t> number:=NULL;                                                                                                         </a:t>
            </a:r>
          </a:p>
          <a:p>
            <a:pPr>
              <a:defRPr/>
            </a:pPr>
            <a:r>
              <a:rPr lang="en-US" sz="1600" b="1" dirty="0">
                <a:latin typeface="Calibri" panose="020F0502020204030204" pitchFamily="34" charset="0"/>
              </a:rPr>
              <a:t>BEGIN                                                                                                                            </a:t>
            </a:r>
          </a:p>
          <a:p>
            <a:pPr>
              <a:defRPr/>
            </a:pPr>
            <a:r>
              <a:rPr lang="en-US" sz="1600" b="1" dirty="0">
                <a:latin typeface="Calibri" panose="020F0502020204030204" pitchFamily="34" charset="0"/>
              </a:rPr>
              <a:t>    </a:t>
            </a:r>
            <a:r>
              <a:rPr lang="en-US" sz="1600" b="1" dirty="0">
                <a:solidFill>
                  <a:srgbClr val="C00000"/>
                </a:solidFill>
                <a:latin typeface="Calibri" panose="020F0502020204030204" pitchFamily="34" charset="0"/>
              </a:rPr>
              <a:t>IF </a:t>
            </a:r>
            <a:r>
              <a:rPr lang="en-US" sz="1600" b="1" dirty="0" err="1">
                <a:solidFill>
                  <a:srgbClr val="C00000"/>
                </a:solidFill>
                <a:latin typeface="Calibri" panose="020F0502020204030204" pitchFamily="34" charset="0"/>
              </a:rPr>
              <a:t>v_a</a:t>
            </a:r>
            <a:r>
              <a:rPr lang="en-US" sz="1600" b="1" dirty="0">
                <a:solidFill>
                  <a:srgbClr val="C00000"/>
                </a:solidFill>
                <a:latin typeface="Calibri" panose="020F0502020204030204" pitchFamily="34" charset="0"/>
              </a:rPr>
              <a:t> IS NOT NULL AND </a:t>
            </a:r>
            <a:r>
              <a:rPr lang="en-US" sz="1600" b="1" dirty="0" err="1">
                <a:solidFill>
                  <a:srgbClr val="C00000"/>
                </a:solidFill>
                <a:latin typeface="Calibri" panose="020F0502020204030204" pitchFamily="34" charset="0"/>
              </a:rPr>
              <a:t>v_b</a:t>
            </a:r>
            <a:r>
              <a:rPr lang="en-US" sz="1600" b="1" dirty="0">
                <a:solidFill>
                  <a:srgbClr val="C00000"/>
                </a:solidFill>
                <a:latin typeface="Calibri" panose="020F0502020204030204" pitchFamily="34" charset="0"/>
              </a:rPr>
              <a:t> IS NOT NULL THEN                                                   </a:t>
            </a:r>
          </a:p>
          <a:p>
            <a:pPr>
              <a:defRPr/>
            </a:pPr>
            <a:r>
              <a:rPr lang="en-US" sz="1600" b="1" dirty="0">
                <a:solidFill>
                  <a:srgbClr val="C00000"/>
                </a:solidFill>
                <a:latin typeface="Calibri" panose="020F0502020204030204" pitchFamily="34" charset="0"/>
              </a:rPr>
              <a:t>           DBMS_OUTPUT.PUT_LINE('</a:t>
            </a:r>
            <a:r>
              <a:rPr lang="en-US" sz="1600" b="1" dirty="0" err="1">
                <a:solidFill>
                  <a:srgbClr val="C00000"/>
                </a:solidFill>
                <a:latin typeface="Calibri" panose="020F0502020204030204" pitchFamily="34" charset="0"/>
              </a:rPr>
              <a:t>v_a</a:t>
            </a:r>
            <a:r>
              <a:rPr lang="en-US" sz="1600" b="1" dirty="0">
                <a:solidFill>
                  <a:srgbClr val="C00000"/>
                </a:solidFill>
                <a:latin typeface="Calibri" panose="020F0502020204030204" pitchFamily="34" charset="0"/>
              </a:rPr>
              <a:t> y </a:t>
            </a:r>
            <a:r>
              <a:rPr lang="en-US" sz="1600" b="1" dirty="0" err="1">
                <a:solidFill>
                  <a:srgbClr val="C00000"/>
                </a:solidFill>
                <a:latin typeface="Calibri" panose="020F0502020204030204" pitchFamily="34" charset="0"/>
              </a:rPr>
              <a:t>v_b</a:t>
            </a:r>
            <a:r>
              <a:rPr lang="en-US" sz="1600" b="1" dirty="0">
                <a:solidFill>
                  <a:srgbClr val="C00000"/>
                </a:solidFill>
                <a:latin typeface="Calibri" panose="020F0502020204030204" pitchFamily="34" charset="0"/>
              </a:rPr>
              <a:t> no son </a:t>
            </a:r>
            <a:r>
              <a:rPr lang="en-US" sz="1600" b="1" dirty="0" err="1">
                <a:solidFill>
                  <a:srgbClr val="C00000"/>
                </a:solidFill>
                <a:latin typeface="Calibri" panose="020F0502020204030204" pitchFamily="34" charset="0"/>
              </a:rPr>
              <a:t>nulos</a:t>
            </a:r>
            <a:r>
              <a:rPr lang="en-US" sz="1600" b="1" dirty="0">
                <a:solidFill>
                  <a:srgbClr val="C00000"/>
                </a:solidFill>
                <a:latin typeface="Calibri" panose="020F0502020204030204" pitchFamily="34" charset="0"/>
              </a:rPr>
              <a:t>');                                          </a:t>
            </a:r>
          </a:p>
          <a:p>
            <a:pPr>
              <a:defRPr/>
            </a:pPr>
            <a:r>
              <a:rPr lang="en-US" sz="1600" b="1" dirty="0">
                <a:solidFill>
                  <a:srgbClr val="C00000"/>
                </a:solidFill>
                <a:latin typeface="Calibri" panose="020F0502020204030204" pitchFamily="34" charset="0"/>
              </a:rPr>
              <a:t>    ELSIF                                                                                                                              </a:t>
            </a:r>
          </a:p>
          <a:p>
            <a:pPr>
              <a:defRPr/>
            </a:pPr>
            <a:r>
              <a:rPr lang="en-US" sz="1600" b="1" dirty="0">
                <a:solidFill>
                  <a:srgbClr val="C00000"/>
                </a:solidFill>
                <a:latin typeface="Calibri" panose="020F0502020204030204" pitchFamily="34" charset="0"/>
              </a:rPr>
              <a:t>         </a:t>
            </a:r>
            <a:r>
              <a:rPr lang="en-US" sz="1600" b="1" dirty="0" err="1">
                <a:solidFill>
                  <a:srgbClr val="C00000"/>
                </a:solidFill>
                <a:latin typeface="Calibri" panose="020F0502020204030204" pitchFamily="34" charset="0"/>
              </a:rPr>
              <a:t>v_a</a:t>
            </a:r>
            <a:r>
              <a:rPr lang="en-US" sz="1600" b="1" dirty="0">
                <a:solidFill>
                  <a:srgbClr val="C00000"/>
                </a:solidFill>
                <a:latin typeface="Calibri" panose="020F0502020204030204" pitchFamily="34" charset="0"/>
              </a:rPr>
              <a:t> IS NULL AND </a:t>
            </a:r>
            <a:r>
              <a:rPr lang="en-US" sz="1600" b="1" dirty="0" err="1">
                <a:solidFill>
                  <a:srgbClr val="C00000"/>
                </a:solidFill>
                <a:latin typeface="Calibri" panose="020F0502020204030204" pitchFamily="34" charset="0"/>
              </a:rPr>
              <a:t>v_b</a:t>
            </a:r>
            <a:r>
              <a:rPr lang="en-US" sz="1600" b="1" dirty="0">
                <a:solidFill>
                  <a:srgbClr val="C00000"/>
                </a:solidFill>
                <a:latin typeface="Calibri" panose="020F0502020204030204" pitchFamily="34" charset="0"/>
              </a:rPr>
              <a:t> IS NULL THEN                                                                      </a:t>
            </a:r>
          </a:p>
          <a:p>
            <a:pPr>
              <a:defRPr/>
            </a:pPr>
            <a:r>
              <a:rPr lang="en-US" sz="1600" b="1" dirty="0">
                <a:solidFill>
                  <a:srgbClr val="C00000"/>
                </a:solidFill>
                <a:latin typeface="Calibri" panose="020F0502020204030204" pitchFamily="34" charset="0"/>
              </a:rPr>
              <a:t>           DBMS_OUTPUT.PUT_LINE('</a:t>
            </a:r>
            <a:r>
              <a:rPr lang="en-US" sz="1600" b="1" dirty="0" err="1">
                <a:solidFill>
                  <a:srgbClr val="C00000"/>
                </a:solidFill>
                <a:latin typeface="Calibri" panose="020F0502020204030204" pitchFamily="34" charset="0"/>
              </a:rPr>
              <a:t>v_a</a:t>
            </a:r>
            <a:r>
              <a:rPr lang="en-US" sz="1600" b="1" dirty="0">
                <a:solidFill>
                  <a:srgbClr val="C00000"/>
                </a:solidFill>
                <a:latin typeface="Calibri" panose="020F0502020204030204" pitchFamily="34" charset="0"/>
              </a:rPr>
              <a:t> y </a:t>
            </a:r>
            <a:r>
              <a:rPr lang="en-US" sz="1600" b="1" dirty="0" err="1">
                <a:solidFill>
                  <a:srgbClr val="C00000"/>
                </a:solidFill>
                <a:latin typeface="Calibri" panose="020F0502020204030204" pitchFamily="34" charset="0"/>
              </a:rPr>
              <a:t>v_b</a:t>
            </a:r>
            <a:r>
              <a:rPr lang="en-US" sz="1600" b="1" dirty="0">
                <a:solidFill>
                  <a:srgbClr val="C00000"/>
                </a:solidFill>
                <a:latin typeface="Calibri" panose="020F0502020204030204" pitchFamily="34" charset="0"/>
              </a:rPr>
              <a:t> son </a:t>
            </a:r>
            <a:r>
              <a:rPr lang="en-US" sz="1600" b="1" dirty="0" err="1">
                <a:solidFill>
                  <a:srgbClr val="C00000"/>
                </a:solidFill>
                <a:latin typeface="Calibri" panose="020F0502020204030204" pitchFamily="34" charset="0"/>
              </a:rPr>
              <a:t>nulos</a:t>
            </a:r>
            <a:r>
              <a:rPr lang="en-US" sz="1600" b="1" dirty="0">
                <a:solidFill>
                  <a:srgbClr val="C00000"/>
                </a:solidFill>
                <a:latin typeface="Calibri" panose="020F0502020204030204" pitchFamily="34" charset="0"/>
              </a:rPr>
              <a:t>');                                              </a:t>
            </a:r>
          </a:p>
          <a:p>
            <a:pPr>
              <a:defRPr/>
            </a:pPr>
            <a:r>
              <a:rPr lang="en-US" sz="1600" b="1" dirty="0">
                <a:solidFill>
                  <a:srgbClr val="C00000"/>
                </a:solidFill>
                <a:latin typeface="Calibri" panose="020F0502020204030204" pitchFamily="34" charset="0"/>
              </a:rPr>
              <a:t>    END IF;                                                                                                                           </a:t>
            </a:r>
          </a:p>
          <a:p>
            <a:pPr>
              <a:defRPr/>
            </a:pPr>
            <a:r>
              <a:rPr lang="en-US" sz="1600" b="1" dirty="0">
                <a:latin typeface="Calibri" panose="020F0502020204030204" pitchFamily="34" charset="0"/>
              </a:rPr>
              <a:t>END;</a:t>
            </a:r>
          </a:p>
          <a:p>
            <a:pPr>
              <a:defRPr/>
            </a:pPr>
            <a:endParaRPr lang="en-US" sz="800" dirty="0">
              <a:solidFill>
                <a:srgbClr val="000000"/>
              </a:solidFill>
              <a:latin typeface="Arial Black" pitchFamily="34" charset="0"/>
            </a:endParaRP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2778" y="1630188"/>
            <a:ext cx="1628571" cy="990476"/>
          </a:xfrm>
          <a:prstGeom prst="rect">
            <a:avLst/>
          </a:prstGeom>
        </p:spPr>
      </p:pic>
    </p:spTree>
    <p:extLst>
      <p:ext uri="{BB962C8B-B14F-4D97-AF65-F5344CB8AC3E}">
        <p14:creationId xmlns:p14="http://schemas.microsoft.com/office/powerpoint/2010/main" val="131645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48035E2-9379-2346-A89D-675F58CEB28A}"/>
              </a:ext>
            </a:extLst>
          </p:cNvPr>
          <p:cNvSpPr>
            <a:spLocks noGrp="1"/>
          </p:cNvSpPr>
          <p:nvPr>
            <p:ph type="title"/>
          </p:nvPr>
        </p:nvSpPr>
        <p:spPr>
          <a:xfrm>
            <a:off x="3004575" y="3476150"/>
            <a:ext cx="5995800" cy="2052453"/>
          </a:xfrm>
        </p:spPr>
        <p:txBody>
          <a:bodyPr anchor="ctr" anchorCtr="0"/>
          <a:lstStyle/>
          <a:p>
            <a:r>
              <a:rPr lang="es-ES_tradnl" sz="4800" b="1" dirty="0"/>
              <a:t>CASE: </a:t>
            </a:r>
            <a:br>
              <a:rPr lang="es-ES_tradnl" sz="4800" b="1" dirty="0"/>
            </a:br>
            <a:r>
              <a:rPr lang="es-ES_tradnl" sz="4800" b="1" dirty="0"/>
              <a:t>Expresiones y Sentencias</a:t>
            </a:r>
          </a:p>
        </p:txBody>
      </p:sp>
    </p:spTree>
    <p:extLst>
      <p:ext uri="{BB962C8B-B14F-4D97-AF65-F5344CB8AC3E}">
        <p14:creationId xmlns:p14="http://schemas.microsoft.com/office/powerpoint/2010/main" val="1679846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a 6">
            <a:extLst>
              <a:ext uri="{FF2B5EF4-FFF2-40B4-BE49-F238E27FC236}">
                <a16:creationId xmlns:a16="http://schemas.microsoft.com/office/drawing/2014/main" id="{FB9E9EC4-1442-454F-96A7-8DBD75B3E084}"/>
              </a:ext>
            </a:extLst>
          </p:cNvPr>
          <p:cNvGraphicFramePr>
            <a:graphicFrameLocks noGrp="1"/>
          </p:cNvGraphicFramePr>
          <p:nvPr>
            <p:extLst>
              <p:ext uri="{D42A27DB-BD31-4B8C-83A1-F6EECF244321}">
                <p14:modId xmlns:p14="http://schemas.microsoft.com/office/powerpoint/2010/main" val="1932867688"/>
              </p:ext>
            </p:extLst>
          </p:nvPr>
        </p:nvGraphicFramePr>
        <p:xfrm>
          <a:off x="428622" y="1668467"/>
          <a:ext cx="8315325" cy="3390450"/>
        </p:xfrm>
        <a:graphic>
          <a:graphicData uri="http://schemas.openxmlformats.org/drawingml/2006/table">
            <a:tbl>
              <a:tblPr firstRow="1" bandRow="1">
                <a:tableStyleId>{073A0DAA-6AF3-43AB-8588-CEC1D06C72B9}</a:tableStyleId>
              </a:tblPr>
              <a:tblGrid>
                <a:gridCol w="1477670">
                  <a:extLst>
                    <a:ext uri="{9D8B030D-6E8A-4147-A177-3AD203B41FA5}">
                      <a16:colId xmlns:a16="http://schemas.microsoft.com/office/drawing/2014/main" val="447460705"/>
                    </a:ext>
                  </a:extLst>
                </a:gridCol>
                <a:gridCol w="2908593">
                  <a:extLst>
                    <a:ext uri="{9D8B030D-6E8A-4147-A177-3AD203B41FA5}">
                      <a16:colId xmlns:a16="http://schemas.microsoft.com/office/drawing/2014/main" val="745656918"/>
                    </a:ext>
                  </a:extLst>
                </a:gridCol>
                <a:gridCol w="3929062">
                  <a:extLst>
                    <a:ext uri="{9D8B030D-6E8A-4147-A177-3AD203B41FA5}">
                      <a16:colId xmlns:a16="http://schemas.microsoft.com/office/drawing/2014/main" val="4006272735"/>
                    </a:ext>
                  </a:extLst>
                </a:gridCol>
              </a:tblGrid>
              <a:tr h="1205362">
                <a:tc>
                  <a:txBody>
                    <a:bodyPr/>
                    <a:lstStyle/>
                    <a:p>
                      <a:pPr algn="ctr"/>
                      <a:r>
                        <a:rPr kumimoji="0" lang="es-ES_tradn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Experiencia</a:t>
                      </a:r>
                      <a:endParaRPr lang="es-CL" dirty="0"/>
                    </a:p>
                  </a:txBody>
                  <a:tcPr anchor="ctr"/>
                </a:tc>
                <a:tc>
                  <a:txBody>
                    <a:bodyPr/>
                    <a:lstStyle/>
                    <a:p>
                      <a:pPr algn="ctr"/>
                      <a:r>
                        <a:rPr kumimoji="0" lang="es-ES_tradn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Nombre</a:t>
                      </a:r>
                      <a:endParaRPr lang="es-CL"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C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Unidad de Competencia Especialidad – Nivel de la Competencia de Empleabilidad</a:t>
                      </a:r>
                      <a:endParaRPr lang="es-CL" dirty="0"/>
                    </a:p>
                  </a:txBody>
                  <a:tcPr anchor="ctr"/>
                </a:tc>
                <a:extLst>
                  <a:ext uri="{0D108BD9-81ED-4DB2-BD59-A6C34878D82A}">
                    <a16:rowId xmlns:a16="http://schemas.microsoft.com/office/drawing/2014/main" val="1379131601"/>
                  </a:ext>
                </a:extLst>
              </a:tr>
              <a:tr h="722048">
                <a:tc row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_tradnl" sz="1800" b="0" i="0" u="none" strike="noStrike" kern="0" cap="none" spc="0" normalizeH="0" baseline="0" noProof="0" dirty="0" err="1">
                          <a:ln>
                            <a:noFill/>
                          </a:ln>
                          <a:solidFill>
                            <a:srgbClr val="172740"/>
                          </a:solidFill>
                          <a:effectLst/>
                          <a:uLnTx/>
                          <a:uFillTx/>
                          <a:latin typeface="Calibri" panose="020F0502020204030204" pitchFamily="34" charset="0"/>
                          <a:ea typeface="Roboto" panose="02000000000000000000" pitchFamily="2" charset="0"/>
                          <a:cs typeface="Calibri" panose="020F0502020204030204" pitchFamily="34" charset="0"/>
                          <a:sym typeface="Arial"/>
                        </a:rPr>
                        <a:t>Nº</a:t>
                      </a:r>
                      <a:r>
                        <a:rPr kumimoji="0" lang="es-ES_tradnl" sz="1800" b="0" i="0" u="none" strike="noStrike" kern="0" cap="none" spc="0" normalizeH="0" baseline="0" noProof="0" dirty="0">
                          <a:ln>
                            <a:noFill/>
                          </a:ln>
                          <a:solidFill>
                            <a:srgbClr val="172740"/>
                          </a:solidFill>
                          <a:effectLst/>
                          <a:uLnTx/>
                          <a:uFillTx/>
                          <a:latin typeface="Calibri" panose="020F0502020204030204" pitchFamily="34" charset="0"/>
                          <a:ea typeface="Roboto" panose="02000000000000000000" pitchFamily="2" charset="0"/>
                          <a:cs typeface="Calibri" panose="020F0502020204030204" pitchFamily="34" charset="0"/>
                          <a:sym typeface="Arial"/>
                        </a:rPr>
                        <a:t> 1</a:t>
                      </a:r>
                    </a:p>
                    <a:p>
                      <a:endParaRPr lang="es-CL" dirty="0"/>
                    </a:p>
                  </a:txBody>
                  <a:tcPr anchor="ctr"/>
                </a:tc>
                <a:tc row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CL" sz="1800" b="0" i="0" u="none" strike="noStrike" kern="0" cap="none" spc="0" normalizeH="0" baseline="0" noProof="0" dirty="0">
                          <a:ln>
                            <a:noFill/>
                          </a:ln>
                          <a:solidFill>
                            <a:srgbClr val="172740"/>
                          </a:solidFill>
                          <a:effectLst/>
                          <a:uLnTx/>
                          <a:uFillTx/>
                          <a:latin typeface="Calibri" panose="020F0502020204030204" pitchFamily="34" charset="0"/>
                          <a:ea typeface="Roboto" panose="02000000000000000000" pitchFamily="2" charset="0"/>
                          <a:cs typeface="Calibri" panose="020F0502020204030204" pitchFamily="34" charset="0"/>
                          <a:sym typeface="Arial"/>
                        </a:rPr>
                        <a:t>Construyendo Bloques Anónimos PL/SQL Simples</a:t>
                      </a:r>
                      <a:endParaRPr lang="es-CL" dirty="0"/>
                    </a:p>
                  </a:txBody>
                  <a:tcPr anchor="ct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CL" sz="1800" b="0" i="0" u="none" strike="noStrike" kern="0" cap="none" spc="0" normalizeH="0" baseline="0" noProof="0" dirty="0">
                          <a:ln>
                            <a:noFill/>
                          </a:ln>
                          <a:solidFill>
                            <a:srgbClr val="172740"/>
                          </a:solidFill>
                          <a:effectLst/>
                          <a:uLnTx/>
                          <a:uFillTx/>
                          <a:latin typeface="Calibri" panose="020F0502020204030204" pitchFamily="34" charset="0"/>
                          <a:ea typeface="+mn-ea"/>
                          <a:cs typeface="Calibri" panose="020F0502020204030204" pitchFamily="34" charset="0"/>
                          <a:sym typeface="Arial"/>
                        </a:rPr>
                        <a:t>Desarrolla operaciones sobre la base de datos que permitan administrar los objetos de la misma de acuerdo a requerimientos de usuario y buenas prácticas de la industria.</a:t>
                      </a:r>
                      <a:endParaRPr lang="es-CL" dirty="0"/>
                    </a:p>
                  </a:txBody>
                  <a:tcPr anchor="ctr"/>
                </a:tc>
                <a:extLst>
                  <a:ext uri="{0D108BD9-81ED-4DB2-BD59-A6C34878D82A}">
                    <a16:rowId xmlns:a16="http://schemas.microsoft.com/office/drawing/2014/main" val="3941631869"/>
                  </a:ext>
                </a:extLst>
              </a:tr>
              <a:tr h="722048">
                <a:tc vMerge="1">
                  <a:txBody>
                    <a:bodyPr/>
                    <a:lstStyle/>
                    <a:p>
                      <a:endParaRPr lang="es-CL" dirty="0"/>
                    </a:p>
                  </a:txBody>
                  <a:tcPr anchor="ctr"/>
                </a:tc>
                <a:tc vMerge="1">
                  <a:txBody>
                    <a:bodyPr/>
                    <a:lstStyle/>
                    <a:p>
                      <a:endParaRPr lang="es-CL" dirty="0"/>
                    </a:p>
                  </a:txBody>
                  <a:tcPr anchor="ct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s-MX" sz="1800" dirty="0">
                          <a:effectLst/>
                          <a:latin typeface="Calibri" panose="020F0502020204030204" pitchFamily="34" charset="0"/>
                          <a:ea typeface="Calibri" panose="020F0502020204030204" pitchFamily="34" charset="0"/>
                        </a:rPr>
                        <a:t>Resolución de Problemas (N1)</a:t>
                      </a:r>
                      <a:endParaRPr lang="es-CL" sz="1800" dirty="0"/>
                    </a:p>
                  </a:txBody>
                  <a:tcPr anchor="ctr"/>
                </a:tc>
                <a:extLst>
                  <a:ext uri="{0D108BD9-81ED-4DB2-BD59-A6C34878D82A}">
                    <a16:rowId xmlns:a16="http://schemas.microsoft.com/office/drawing/2014/main" val="2871679439"/>
                  </a:ext>
                </a:extLst>
              </a:tr>
            </a:tbl>
          </a:graphicData>
        </a:graphic>
      </p:graphicFrame>
      <p:sp>
        <p:nvSpPr>
          <p:cNvPr id="11" name="Título 1">
            <a:extLst>
              <a:ext uri="{FF2B5EF4-FFF2-40B4-BE49-F238E27FC236}">
                <a16:creationId xmlns:a16="http://schemas.microsoft.com/office/drawing/2014/main" id="{7573328E-BCD9-4056-AEDD-0C97FCE1A1DC}"/>
              </a:ext>
            </a:extLst>
          </p:cNvPr>
          <p:cNvSpPr>
            <a:spLocks noGrp="1"/>
          </p:cNvSpPr>
          <p:nvPr>
            <p:ph type="title"/>
          </p:nvPr>
        </p:nvSpPr>
        <p:spPr>
          <a:xfrm>
            <a:off x="1606532" y="212725"/>
            <a:ext cx="4594244" cy="813000"/>
          </a:xfrm>
        </p:spPr>
        <p:txBody>
          <a:bodyPr/>
          <a:lstStyle/>
          <a:p>
            <a:r>
              <a:rPr lang="es-ES_tradnl" b="1" dirty="0"/>
              <a:t>Experiencia de Aprendizaje</a:t>
            </a:r>
            <a:br>
              <a:rPr lang="es-ES_tradnl" b="1" dirty="0"/>
            </a:br>
            <a:r>
              <a:rPr lang="es-ES_tradnl" b="1" dirty="0"/>
              <a:t>y Competencia Asociada</a:t>
            </a:r>
          </a:p>
        </p:txBody>
      </p:sp>
    </p:spTree>
    <p:extLst>
      <p:ext uri="{BB962C8B-B14F-4D97-AF65-F5344CB8AC3E}">
        <p14:creationId xmlns:p14="http://schemas.microsoft.com/office/powerpoint/2010/main" val="1643370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96444" y="212725"/>
            <a:ext cx="4293810" cy="813000"/>
          </a:xfrm>
        </p:spPr>
        <p:txBody>
          <a:bodyPr/>
          <a:lstStyle/>
          <a:p>
            <a:pPr lvl="0" defTabSz="457200">
              <a:defRPr/>
            </a:pPr>
            <a:r>
              <a:rPr lang="es-CL" sz="2800" b="1" dirty="0">
                <a:solidFill>
                  <a:prstClr val="white"/>
                </a:solidFill>
                <a:latin typeface="Calibri"/>
              </a:rPr>
              <a:t>CASE: Expresiones</a:t>
            </a:r>
          </a:p>
        </p:txBody>
      </p:sp>
      <p:sp>
        <p:nvSpPr>
          <p:cNvPr id="4" name="Rectángulo redondeado 4">
            <a:extLst>
              <a:ext uri="{FF2B5EF4-FFF2-40B4-BE49-F238E27FC236}">
                <a16:creationId xmlns:a16="http://schemas.microsoft.com/office/drawing/2014/main" id="{BA73677F-B674-42A6-9BC6-14E2B43F548C}"/>
              </a:ext>
            </a:extLst>
          </p:cNvPr>
          <p:cNvSpPr/>
          <p:nvPr/>
        </p:nvSpPr>
        <p:spPr>
          <a:xfrm>
            <a:off x="1493060" y="1440105"/>
            <a:ext cx="2412000" cy="2016000"/>
          </a:xfrm>
          <a:prstGeom prst="roundRect">
            <a:avLst/>
          </a:prstGeom>
          <a:solidFill>
            <a:srgbClr val="86A33F"/>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lvl="0" algn="ctr" fontAlgn="base">
              <a:spcBef>
                <a:spcPct val="0"/>
              </a:spcBef>
              <a:spcAft>
                <a:spcPct val="0"/>
              </a:spcAft>
              <a:buClrTx/>
              <a:defRPr/>
            </a:pPr>
            <a:r>
              <a:rPr lang="es-CL" sz="1800" b="1" kern="1200" dirty="0">
                <a:solidFill>
                  <a:srgbClr val="FFFFFF"/>
                </a:solidFill>
                <a:latin typeface="Calibri"/>
                <a:ea typeface="+mn-ea"/>
                <a:cs typeface="Arial" panose="020B0604020202020204" pitchFamily="34" charset="0"/>
              </a:rPr>
              <a:t>La expresión condicional CASE permite evaluar una expresión y retornar un valor.</a:t>
            </a:r>
          </a:p>
          <a:p>
            <a:pPr lvl="0" algn="ctr" fontAlgn="base">
              <a:spcBef>
                <a:spcPct val="0"/>
              </a:spcBef>
              <a:spcAft>
                <a:spcPct val="0"/>
              </a:spcAft>
              <a:buClrTx/>
              <a:defRPr/>
            </a:pPr>
            <a:r>
              <a:rPr lang="es-CL" sz="1800" b="1" kern="1200" dirty="0">
                <a:solidFill>
                  <a:srgbClr val="FFFFFF"/>
                </a:solidFill>
                <a:latin typeface="Calibri"/>
                <a:ea typeface="+mn-ea"/>
                <a:cs typeface="Arial" panose="020B0604020202020204" pitchFamily="34" charset="0"/>
              </a:rPr>
              <a:t>Debe finalizar con END</a:t>
            </a:r>
            <a:endParaRPr lang="es-MX" sz="1800" b="1" kern="1200" dirty="0">
              <a:solidFill>
                <a:srgbClr val="FFFFFF"/>
              </a:solidFill>
              <a:latin typeface="Calibri"/>
              <a:ea typeface="+mn-ea"/>
              <a:cs typeface="Arial" panose="020B0604020202020204" pitchFamily="34" charset="0"/>
            </a:endParaRPr>
          </a:p>
        </p:txBody>
      </p:sp>
      <p:sp>
        <p:nvSpPr>
          <p:cNvPr id="5" name="Rectángulo redondeado 4">
            <a:extLst>
              <a:ext uri="{FF2B5EF4-FFF2-40B4-BE49-F238E27FC236}">
                <a16:creationId xmlns:a16="http://schemas.microsoft.com/office/drawing/2014/main" id="{D9EFC503-945D-47BC-9C84-8CC84704909C}"/>
              </a:ext>
            </a:extLst>
          </p:cNvPr>
          <p:cNvSpPr/>
          <p:nvPr/>
        </p:nvSpPr>
        <p:spPr>
          <a:xfrm>
            <a:off x="5044747" y="1440105"/>
            <a:ext cx="2412000" cy="2016000"/>
          </a:xfrm>
          <a:prstGeom prst="roundRect">
            <a:avLst/>
          </a:prstGeom>
          <a:solidFill>
            <a:srgbClr val="B94441"/>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lvl="0" algn="ctr" fontAlgn="base">
              <a:spcBef>
                <a:spcPct val="0"/>
              </a:spcBef>
              <a:spcAft>
                <a:spcPct val="0"/>
              </a:spcAft>
              <a:buClrTx/>
              <a:defRPr/>
            </a:pPr>
            <a:r>
              <a:rPr lang="es-CL" sz="1800" b="1" kern="1200" dirty="0">
                <a:solidFill>
                  <a:srgbClr val="FFFFFF"/>
                </a:solidFill>
                <a:latin typeface="Calibri"/>
                <a:cs typeface="Arial" panose="020B0604020202020204" pitchFamily="34" charset="0"/>
              </a:rPr>
              <a:t>Para retornar el resultado, la expresión CASE utiliza un selector cuyo valor se utiliza para devolver una de varias alternativas</a:t>
            </a:r>
          </a:p>
        </p:txBody>
      </p:sp>
      <p:sp>
        <p:nvSpPr>
          <p:cNvPr id="7" name="Rectangle 3">
            <a:extLst>
              <a:ext uri="{FF2B5EF4-FFF2-40B4-BE49-F238E27FC236}">
                <a16:creationId xmlns:a16="http://schemas.microsoft.com/office/drawing/2014/main" id="{9EA1EAC8-A5FE-4FDB-94E7-713C3ECAED25}"/>
              </a:ext>
            </a:extLst>
          </p:cNvPr>
          <p:cNvSpPr txBox="1">
            <a:spLocks noChangeArrowheads="1"/>
          </p:cNvSpPr>
          <p:nvPr/>
        </p:nvSpPr>
        <p:spPr bwMode="auto">
          <a:xfrm>
            <a:off x="611188" y="1302700"/>
            <a:ext cx="7848600" cy="407988"/>
          </a:xfrm>
          <a:prstGeom prst="rect">
            <a:avLst/>
          </a:prstGeom>
          <a:noFill/>
          <a:ln w="9525">
            <a:noFill/>
            <a:miter lim="800000"/>
            <a:headEnd/>
            <a:tailEnd/>
          </a:ln>
        </p:spPr>
        <p:txBody>
          <a:bodyPr/>
          <a:lstStyle/>
          <a:p>
            <a:pPr algn="just" defTabSz="457200" fontAlgn="base">
              <a:lnSpc>
                <a:spcPct val="80000"/>
              </a:lnSpc>
              <a:spcBef>
                <a:spcPct val="20000"/>
              </a:spcBef>
              <a:spcAft>
                <a:spcPct val="0"/>
              </a:spcAft>
              <a:buClrTx/>
            </a:pPr>
            <a:endParaRPr lang="es-CL" sz="2000"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Sintaxis:</a:t>
            </a:r>
          </a:p>
          <a:p>
            <a:pPr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8" name="Text Box 5">
            <a:extLst>
              <a:ext uri="{FF2B5EF4-FFF2-40B4-BE49-F238E27FC236}">
                <a16:creationId xmlns:a16="http://schemas.microsoft.com/office/drawing/2014/main" id="{97E69BDB-892E-40B6-ABE1-B4482245C5A4}"/>
              </a:ext>
            </a:extLst>
          </p:cNvPr>
          <p:cNvSpPr txBox="1">
            <a:spLocks noChangeArrowheads="1"/>
          </p:cNvSpPr>
          <p:nvPr/>
        </p:nvSpPr>
        <p:spPr bwMode="auto">
          <a:xfrm>
            <a:off x="1301836" y="4293445"/>
            <a:ext cx="5930308" cy="2062103"/>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lvl="0" fontAlgn="base">
              <a:spcBef>
                <a:spcPct val="0"/>
              </a:spcBef>
              <a:spcAft>
                <a:spcPct val="0"/>
              </a:spcAft>
              <a:buClrTx/>
              <a:defRPr/>
            </a:pPr>
            <a:endParaRPr lang="es-MX" sz="800" b="1" i="1" kern="1200" dirty="0">
              <a:solidFill>
                <a:sysClr val="windowText" lastClr="000000"/>
              </a:solidFill>
              <a:latin typeface="Calibri"/>
              <a:ea typeface="+mn-ea"/>
              <a:cs typeface="Arial" pitchFamily="34" charset="0"/>
            </a:endParaRPr>
          </a:p>
          <a:p>
            <a:pPr>
              <a:defRPr/>
            </a:pPr>
            <a:r>
              <a:rPr lang="en-US" sz="1600" b="1" dirty="0">
                <a:latin typeface="Calibri" panose="020F0502020204030204" pitchFamily="34" charset="0"/>
              </a:rPr>
              <a:t>CASE [ </a:t>
            </a:r>
            <a:r>
              <a:rPr lang="en-US" sz="1600" b="1" i="1" dirty="0">
                <a:latin typeface="Calibri" panose="020F0502020204030204" pitchFamily="34" charset="0"/>
              </a:rPr>
              <a:t>selector</a:t>
            </a:r>
            <a:r>
              <a:rPr lang="en-US" sz="1600" b="1" dirty="0">
                <a:latin typeface="Calibri" panose="020F0502020204030204" pitchFamily="34" charset="0"/>
              </a:rPr>
              <a:t> ]</a:t>
            </a:r>
          </a:p>
          <a:p>
            <a:pPr>
              <a:defRPr/>
            </a:pPr>
            <a:r>
              <a:rPr lang="en-US" sz="1600" b="1" dirty="0">
                <a:latin typeface="Calibri" panose="020F0502020204030204" pitchFamily="34" charset="0"/>
              </a:rPr>
              <a:t>   WHEN </a:t>
            </a:r>
            <a:r>
              <a:rPr lang="en-US" sz="1600" b="1" i="1" dirty="0">
                <a:latin typeface="Calibri" panose="020F0502020204030204" pitchFamily="34" charset="0"/>
              </a:rPr>
              <a:t>expresión1</a:t>
            </a:r>
            <a:r>
              <a:rPr lang="en-US" sz="1600" b="1" dirty="0">
                <a:latin typeface="Calibri" panose="020F0502020204030204" pitchFamily="34" charset="0"/>
              </a:rPr>
              <a:t> THEN </a:t>
            </a:r>
            <a:r>
              <a:rPr lang="en-US" sz="1600" b="1" i="1" dirty="0">
                <a:latin typeface="Calibri" panose="020F0502020204030204" pitchFamily="34" charset="0"/>
              </a:rPr>
              <a:t>resultado1</a:t>
            </a:r>
          </a:p>
          <a:p>
            <a:pPr>
              <a:defRPr/>
            </a:pPr>
            <a:r>
              <a:rPr lang="en-US" sz="1600" b="1" dirty="0">
                <a:latin typeface="Calibri" panose="020F0502020204030204" pitchFamily="34" charset="0"/>
              </a:rPr>
              <a:t>   WHEN </a:t>
            </a:r>
            <a:r>
              <a:rPr lang="en-US" sz="1600" b="1" i="1" dirty="0">
                <a:latin typeface="Calibri" panose="020F0502020204030204" pitchFamily="34" charset="0"/>
              </a:rPr>
              <a:t>expresión2</a:t>
            </a:r>
            <a:r>
              <a:rPr lang="en-US" sz="1600" b="1" dirty="0">
                <a:latin typeface="Calibri" panose="020F0502020204030204" pitchFamily="34" charset="0"/>
              </a:rPr>
              <a:t> THEN </a:t>
            </a:r>
            <a:r>
              <a:rPr lang="en-US" sz="1600" b="1" i="1" dirty="0">
                <a:latin typeface="Calibri" panose="020F0502020204030204" pitchFamily="34" charset="0"/>
              </a:rPr>
              <a:t>resultado2</a:t>
            </a:r>
          </a:p>
          <a:p>
            <a:pPr>
              <a:defRPr/>
            </a:pPr>
            <a:r>
              <a:rPr lang="en-US" sz="1600" b="1" dirty="0">
                <a:latin typeface="Calibri" panose="020F0502020204030204" pitchFamily="34" charset="0"/>
              </a:rPr>
              <a:t>   ...</a:t>
            </a:r>
          </a:p>
          <a:p>
            <a:pPr>
              <a:defRPr/>
            </a:pPr>
            <a:r>
              <a:rPr lang="en-US" sz="1600" b="1" dirty="0">
                <a:latin typeface="Calibri" panose="020F0502020204030204" pitchFamily="34" charset="0"/>
              </a:rPr>
              <a:t>   WHEN </a:t>
            </a:r>
            <a:r>
              <a:rPr lang="en-US" sz="1600" b="1" i="1" dirty="0" err="1">
                <a:latin typeface="Calibri" panose="020F0502020204030204" pitchFamily="34" charset="0"/>
              </a:rPr>
              <a:t>expresiónN</a:t>
            </a:r>
            <a:r>
              <a:rPr lang="en-US" sz="1600" b="1" dirty="0">
                <a:latin typeface="Calibri" panose="020F0502020204030204" pitchFamily="34" charset="0"/>
              </a:rPr>
              <a:t> THEN </a:t>
            </a:r>
            <a:r>
              <a:rPr lang="en-US" sz="1600" b="1" i="1" dirty="0" err="1">
                <a:latin typeface="Calibri" panose="020F0502020204030204" pitchFamily="34" charset="0"/>
              </a:rPr>
              <a:t>resultadoN</a:t>
            </a:r>
            <a:endParaRPr lang="en-US" sz="1600" b="1" i="1" dirty="0">
              <a:latin typeface="Calibri" panose="020F0502020204030204" pitchFamily="34" charset="0"/>
            </a:endParaRPr>
          </a:p>
          <a:p>
            <a:pPr>
              <a:defRPr/>
            </a:pPr>
            <a:r>
              <a:rPr lang="en-US" sz="1600" b="1" dirty="0">
                <a:latin typeface="Calibri" panose="020F0502020204030204" pitchFamily="34" charset="0"/>
              </a:rPr>
              <a:t>  [ ELSE resultadoN+1 ]</a:t>
            </a:r>
          </a:p>
          <a:p>
            <a:pPr>
              <a:defRPr/>
            </a:pPr>
            <a:r>
              <a:rPr lang="en-US" sz="1600" b="1" dirty="0">
                <a:latin typeface="Calibri" panose="020F0502020204030204" pitchFamily="34" charset="0"/>
              </a:rPr>
              <a:t>END;</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6546218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96444" y="212725"/>
            <a:ext cx="4293810" cy="813000"/>
          </a:xfrm>
        </p:spPr>
        <p:txBody>
          <a:bodyPr/>
          <a:lstStyle/>
          <a:p>
            <a:pPr lvl="0" defTabSz="457200">
              <a:defRPr/>
            </a:pPr>
            <a:r>
              <a:rPr lang="es-CL" sz="2800" b="1" dirty="0">
                <a:solidFill>
                  <a:prstClr val="white"/>
                </a:solidFill>
                <a:latin typeface="Calibri"/>
              </a:rPr>
              <a:t>CASE: Expresiones</a:t>
            </a:r>
          </a:p>
        </p:txBody>
      </p:sp>
      <p:sp>
        <p:nvSpPr>
          <p:cNvPr id="4" name="Rectangle 3">
            <a:extLst>
              <a:ext uri="{FF2B5EF4-FFF2-40B4-BE49-F238E27FC236}">
                <a16:creationId xmlns:a16="http://schemas.microsoft.com/office/drawing/2014/main" id="{9EA1EAC8-A5FE-4FDB-94E7-713C3ECAED25}"/>
              </a:ext>
            </a:extLst>
          </p:cNvPr>
          <p:cNvSpPr txBox="1">
            <a:spLocks noChangeArrowheads="1"/>
          </p:cNvSpPr>
          <p:nvPr/>
        </p:nvSpPr>
        <p:spPr bwMode="auto">
          <a:xfrm>
            <a:off x="611188" y="1302700"/>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7" name="Text Box 5">
            <a:extLst>
              <a:ext uri="{FF2B5EF4-FFF2-40B4-BE49-F238E27FC236}">
                <a16:creationId xmlns:a16="http://schemas.microsoft.com/office/drawing/2014/main" id="{5A1B46D5-293F-4D3B-8263-1BC45CC3D595}"/>
              </a:ext>
            </a:extLst>
          </p:cNvPr>
          <p:cNvSpPr txBox="1">
            <a:spLocks noChangeArrowheads="1"/>
          </p:cNvSpPr>
          <p:nvPr/>
        </p:nvSpPr>
        <p:spPr bwMode="auto">
          <a:xfrm>
            <a:off x="723732" y="1626280"/>
            <a:ext cx="7745021" cy="3539430"/>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DECLARE</a:t>
            </a:r>
          </a:p>
          <a:p>
            <a:pPr lvl="0" fontAlgn="base">
              <a:spcBef>
                <a:spcPct val="0"/>
              </a:spcBef>
              <a:spcAft>
                <a:spcPct val="0"/>
              </a:spcAft>
              <a:buClrTx/>
              <a:defRPr/>
            </a:pPr>
            <a:r>
              <a:rPr lang="en-US" sz="1600" b="1" kern="1200" dirty="0" err="1">
                <a:latin typeface="Calibri" panose="020F0502020204030204" pitchFamily="34" charset="0"/>
                <a:ea typeface="+mn-ea"/>
                <a:cs typeface="Calibri" panose="020F0502020204030204" pitchFamily="34" charset="0"/>
              </a:rPr>
              <a:t>v_calidad</a:t>
            </a:r>
            <a:r>
              <a:rPr lang="en-US" sz="1600" b="1" kern="1200" dirty="0">
                <a:latin typeface="Calibri" panose="020F0502020204030204" pitchFamily="34" charset="0"/>
                <a:ea typeface="+mn-ea"/>
                <a:cs typeface="Calibri" panose="020F0502020204030204" pitchFamily="34" charset="0"/>
              </a:rPr>
              <a:t>       VARCHAR2(1) := 'A';</a:t>
            </a:r>
          </a:p>
          <a:p>
            <a:pPr lvl="0" fontAlgn="base">
              <a:spcBef>
                <a:spcPct val="0"/>
              </a:spcBef>
              <a:spcAft>
                <a:spcPct val="0"/>
              </a:spcAft>
              <a:buClrTx/>
              <a:defRPr/>
            </a:pPr>
            <a:r>
              <a:rPr lang="en-US" sz="1600" b="1" kern="1200" dirty="0" err="1">
                <a:solidFill>
                  <a:srgbClr val="0000DE"/>
                </a:solidFill>
                <a:latin typeface="Calibri" panose="020F0502020204030204" pitchFamily="34" charset="0"/>
                <a:ea typeface="+mn-ea"/>
                <a:cs typeface="Calibri" panose="020F0502020204030204" pitchFamily="34" charset="0"/>
              </a:rPr>
              <a:t>v_valoracion</a:t>
            </a:r>
            <a:r>
              <a:rPr lang="en-US" sz="1600" b="1" kern="1200" dirty="0">
                <a:latin typeface="Calibri" panose="020F0502020204030204" pitchFamily="34" charset="0"/>
                <a:ea typeface="+mn-ea"/>
                <a:cs typeface="Calibri" panose="020F0502020204030204" pitchFamily="34" charset="0"/>
              </a:rPr>
              <a:t>  </a:t>
            </a:r>
            <a:r>
              <a:rPr lang="en-US" sz="1600" b="1" kern="1200" dirty="0">
                <a:latin typeface="Calibri" panose="020F0502020204030204" pitchFamily="34" charset="0"/>
                <a:cs typeface="Calibri" panose="020F0502020204030204" pitchFamily="34" charset="0"/>
              </a:rPr>
              <a:t>VARCHAR2 </a:t>
            </a:r>
            <a:r>
              <a:rPr lang="en-US" sz="1600" b="1" kern="1200" dirty="0">
                <a:latin typeface="Calibri" panose="020F0502020204030204" pitchFamily="34" charset="0"/>
                <a:ea typeface="+mn-ea"/>
                <a:cs typeface="Calibri" panose="020F0502020204030204" pitchFamily="34" charset="0"/>
              </a:rPr>
              <a:t>(20);</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BEGIN</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a:t>
            </a:r>
            <a:r>
              <a:rPr lang="en-US" sz="1600" b="1" kern="1200" dirty="0" err="1">
                <a:solidFill>
                  <a:srgbClr val="0000DE"/>
                </a:solidFill>
                <a:latin typeface="Calibri" panose="020F0502020204030204" pitchFamily="34" charset="0"/>
                <a:ea typeface="+mn-ea"/>
                <a:cs typeface="Calibri" panose="020F0502020204030204" pitchFamily="34" charset="0"/>
              </a:rPr>
              <a:t>v_valoracion</a:t>
            </a:r>
            <a:r>
              <a:rPr lang="en-US" sz="1600" b="1" kern="1200" dirty="0">
                <a:solidFill>
                  <a:srgbClr val="0000DE"/>
                </a:solidFill>
                <a:latin typeface="Calibri" panose="020F0502020204030204" pitchFamily="34" charset="0"/>
                <a:ea typeface="+mn-ea"/>
                <a:cs typeface="Calibri" panose="020F0502020204030204" pitchFamily="34" charset="0"/>
              </a:rPr>
              <a:t> := </a:t>
            </a: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      CASE </a:t>
            </a:r>
            <a:r>
              <a:rPr lang="en-US" sz="1600" b="1" kern="1200" dirty="0" err="1">
                <a:solidFill>
                  <a:srgbClr val="C00000"/>
                </a:solidFill>
                <a:latin typeface="Calibri" panose="020F0502020204030204" pitchFamily="34" charset="0"/>
                <a:ea typeface="+mn-ea"/>
                <a:cs typeface="Calibri" panose="020F0502020204030204" pitchFamily="34" charset="0"/>
              </a:rPr>
              <a:t>v_calidad</a:t>
            </a:r>
            <a:endParaRPr lang="en-US" sz="1600" b="1" kern="1200" dirty="0">
              <a:solidFill>
                <a:srgbClr val="C00000"/>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         WHEN 'A' THEN ' </a:t>
            </a:r>
            <a:r>
              <a:rPr lang="en-US" sz="1600" b="1" kern="1200" dirty="0" err="1">
                <a:solidFill>
                  <a:srgbClr val="C00000"/>
                </a:solidFill>
                <a:latin typeface="Calibri" panose="020F0502020204030204" pitchFamily="34" charset="0"/>
                <a:ea typeface="+mn-ea"/>
                <a:cs typeface="Calibri" panose="020F0502020204030204" pitchFamily="34" charset="0"/>
              </a:rPr>
              <a:t>Excelente</a:t>
            </a:r>
            <a:r>
              <a:rPr lang="en-US" sz="1600" b="1" kern="1200" dirty="0">
                <a:solidFill>
                  <a:srgbClr val="C00000"/>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         WHEN 'B' THEN ' </a:t>
            </a:r>
            <a:r>
              <a:rPr lang="en-US" sz="1600" b="1" kern="1200" dirty="0" err="1">
                <a:solidFill>
                  <a:srgbClr val="C00000"/>
                </a:solidFill>
                <a:latin typeface="Calibri" panose="020F0502020204030204" pitchFamily="34" charset="0"/>
                <a:ea typeface="+mn-ea"/>
                <a:cs typeface="Calibri" panose="020F0502020204030204" pitchFamily="34" charset="0"/>
              </a:rPr>
              <a:t>Muy</a:t>
            </a:r>
            <a:r>
              <a:rPr lang="en-US" sz="1600" b="1" kern="1200" dirty="0">
                <a:solidFill>
                  <a:srgbClr val="C00000"/>
                </a:solidFill>
                <a:latin typeface="Calibri" panose="020F0502020204030204" pitchFamily="34" charset="0"/>
                <a:ea typeface="+mn-ea"/>
                <a:cs typeface="Calibri" panose="020F0502020204030204" pitchFamily="34" charset="0"/>
              </a:rPr>
              <a:t> </a:t>
            </a:r>
            <a:r>
              <a:rPr lang="en-US" sz="1600" b="1" kern="1200" dirty="0" err="1">
                <a:solidFill>
                  <a:srgbClr val="C00000"/>
                </a:solidFill>
                <a:latin typeface="Calibri" panose="020F0502020204030204" pitchFamily="34" charset="0"/>
                <a:ea typeface="+mn-ea"/>
                <a:cs typeface="Calibri" panose="020F0502020204030204" pitchFamily="34" charset="0"/>
              </a:rPr>
              <a:t>bueno</a:t>
            </a:r>
            <a:r>
              <a:rPr lang="en-US" sz="1600" b="1" kern="1200" dirty="0">
                <a:solidFill>
                  <a:srgbClr val="C00000"/>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         WHEN 'C' THEN ' Bueno'</a:t>
            </a: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         ELSE 'No </a:t>
            </a:r>
            <a:r>
              <a:rPr lang="en-US" sz="1600" b="1" kern="1200" dirty="0" err="1">
                <a:solidFill>
                  <a:srgbClr val="C00000"/>
                </a:solidFill>
                <a:latin typeface="Calibri" panose="020F0502020204030204" pitchFamily="34" charset="0"/>
                <a:ea typeface="+mn-ea"/>
                <a:cs typeface="Calibri" panose="020F0502020204030204" pitchFamily="34" charset="0"/>
              </a:rPr>
              <a:t>existe</a:t>
            </a:r>
            <a:r>
              <a:rPr lang="en-US" sz="1600" b="1" kern="1200" dirty="0">
                <a:solidFill>
                  <a:srgbClr val="C00000"/>
                </a:solidFill>
                <a:latin typeface="Calibri" panose="020F0502020204030204" pitchFamily="34" charset="0"/>
                <a:ea typeface="+mn-ea"/>
                <a:cs typeface="Calibri" panose="020F0502020204030204" pitchFamily="34" charset="0"/>
              </a:rPr>
              <a:t> </a:t>
            </a:r>
            <a:r>
              <a:rPr lang="en-US" sz="1600" b="1" kern="1200" dirty="0" err="1">
                <a:solidFill>
                  <a:srgbClr val="C00000"/>
                </a:solidFill>
                <a:latin typeface="Calibri" panose="020F0502020204030204" pitchFamily="34" charset="0"/>
                <a:ea typeface="+mn-ea"/>
                <a:cs typeface="Calibri" panose="020F0502020204030204" pitchFamily="34" charset="0"/>
              </a:rPr>
              <a:t>calidad</a:t>
            </a:r>
            <a:r>
              <a:rPr lang="en-US" sz="1600" b="1" kern="1200" dirty="0">
                <a:solidFill>
                  <a:srgbClr val="C00000"/>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      END;</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DBMS_OUTPUT.PUT_LINE ('</a:t>
            </a:r>
            <a:r>
              <a:rPr lang="en-US" sz="1600" b="1" kern="1200" dirty="0" err="1">
                <a:latin typeface="Calibri" panose="020F0502020204030204" pitchFamily="34" charset="0"/>
                <a:ea typeface="+mn-ea"/>
                <a:cs typeface="Calibri" panose="020F0502020204030204" pitchFamily="34" charset="0"/>
              </a:rPr>
              <a:t>Calidad</a:t>
            </a:r>
            <a:r>
              <a:rPr lang="en-US" sz="1600" b="1" kern="1200" dirty="0">
                <a:latin typeface="Calibri" panose="020F0502020204030204" pitchFamily="34" charset="0"/>
                <a:ea typeface="+mn-ea"/>
                <a:cs typeface="Calibri" panose="020F0502020204030204" pitchFamily="34" charset="0"/>
              </a:rPr>
              <a:t>: '|| </a:t>
            </a:r>
            <a:r>
              <a:rPr lang="en-US" sz="1600" b="1" kern="1200" dirty="0" err="1">
                <a:latin typeface="Calibri" panose="020F0502020204030204" pitchFamily="34" charset="0"/>
                <a:ea typeface="+mn-ea"/>
                <a:cs typeface="Calibri" panose="020F0502020204030204" pitchFamily="34" charset="0"/>
              </a:rPr>
              <a:t>v_calidad</a:t>
            </a:r>
            <a:r>
              <a:rPr lang="en-US" sz="1600" b="1" kern="1200" dirty="0">
                <a:latin typeface="Calibri" panose="020F0502020204030204" pitchFamily="34" charset="0"/>
                <a:ea typeface="+mn-ea"/>
                <a:cs typeface="Calibri" panose="020F0502020204030204" pitchFamily="34" charset="0"/>
              </a:rPr>
              <a:t> || ' </a:t>
            </a:r>
            <a:r>
              <a:rPr lang="en-US" sz="1600" b="1" kern="1200" dirty="0" err="1">
                <a:latin typeface="Calibri" panose="020F0502020204030204" pitchFamily="34" charset="0"/>
                <a:ea typeface="+mn-ea"/>
                <a:cs typeface="Calibri" panose="020F0502020204030204" pitchFamily="34" charset="0"/>
              </a:rPr>
              <a:t>Valoración</a:t>
            </a:r>
            <a:r>
              <a:rPr lang="en-US" sz="1600" b="1" kern="1200" dirty="0">
                <a:latin typeface="Calibri" panose="020F0502020204030204" pitchFamily="34" charset="0"/>
                <a:ea typeface="+mn-ea"/>
                <a:cs typeface="Calibri" panose="020F0502020204030204" pitchFamily="34" charset="0"/>
              </a:rPr>
              <a:t>:' || </a:t>
            </a:r>
            <a:r>
              <a:rPr lang="en-US" sz="1600" b="1" kern="1200" dirty="0" err="1">
                <a:solidFill>
                  <a:srgbClr val="0000DE"/>
                </a:solidFill>
                <a:latin typeface="Calibri" panose="020F0502020204030204" pitchFamily="34" charset="0"/>
                <a:ea typeface="+mn-ea"/>
                <a:cs typeface="Calibri" panose="020F0502020204030204" pitchFamily="34" charset="0"/>
              </a:rPr>
              <a:t>v_valoracion</a:t>
            </a:r>
            <a:r>
              <a:rPr lang="en-US" sz="16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END;</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1516" y="5334792"/>
            <a:ext cx="2398441" cy="916259"/>
          </a:xfrm>
          <a:prstGeom prst="rect">
            <a:avLst/>
          </a:prstGeom>
        </p:spPr>
      </p:pic>
    </p:spTree>
    <p:extLst>
      <p:ext uri="{BB962C8B-B14F-4D97-AF65-F5344CB8AC3E}">
        <p14:creationId xmlns:p14="http://schemas.microsoft.com/office/powerpoint/2010/main" val="2365896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96444" y="212725"/>
            <a:ext cx="4293810" cy="813000"/>
          </a:xfrm>
        </p:spPr>
        <p:txBody>
          <a:bodyPr/>
          <a:lstStyle/>
          <a:p>
            <a:pPr lvl="0" defTabSz="457200">
              <a:defRPr/>
            </a:pPr>
            <a:r>
              <a:rPr lang="es-CL" sz="2800" b="1" dirty="0">
                <a:solidFill>
                  <a:prstClr val="white"/>
                </a:solidFill>
                <a:latin typeface="Calibri"/>
              </a:rPr>
              <a:t>CASE: Expresiones</a:t>
            </a:r>
          </a:p>
        </p:txBody>
      </p:sp>
      <p:sp>
        <p:nvSpPr>
          <p:cNvPr id="4" name="Rectangle 3">
            <a:extLst>
              <a:ext uri="{FF2B5EF4-FFF2-40B4-BE49-F238E27FC236}">
                <a16:creationId xmlns:a16="http://schemas.microsoft.com/office/drawing/2014/main" id="{9EA1EAC8-A5FE-4FDB-94E7-713C3ECAED25}"/>
              </a:ext>
            </a:extLst>
          </p:cNvPr>
          <p:cNvSpPr txBox="1">
            <a:spLocks noChangeArrowheads="1"/>
          </p:cNvSpPr>
          <p:nvPr/>
        </p:nvSpPr>
        <p:spPr bwMode="auto">
          <a:xfrm>
            <a:off x="611188" y="1218292"/>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7" name="Text Box 5">
            <a:extLst>
              <a:ext uri="{FF2B5EF4-FFF2-40B4-BE49-F238E27FC236}">
                <a16:creationId xmlns:a16="http://schemas.microsoft.com/office/drawing/2014/main" id="{5A1B46D5-293F-4D3B-8263-1BC45CC3D595}"/>
              </a:ext>
            </a:extLst>
          </p:cNvPr>
          <p:cNvSpPr txBox="1">
            <a:spLocks noChangeArrowheads="1"/>
          </p:cNvSpPr>
          <p:nvPr/>
        </p:nvSpPr>
        <p:spPr bwMode="auto">
          <a:xfrm>
            <a:off x="315767" y="1555942"/>
            <a:ext cx="8631283" cy="501675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600" b="1" kern="1200" dirty="0">
                <a:latin typeface="Calibri" panose="020F0502020204030204" pitchFamily="34" charset="0"/>
                <a:cs typeface="Calibri" panose="020F0502020204030204" pitchFamily="34" charset="0"/>
              </a:rPr>
              <a:t>DECLARE</a:t>
            </a:r>
          </a:p>
          <a:p>
            <a:pPr lvl="0" fontAlgn="base">
              <a:spcBef>
                <a:spcPct val="0"/>
              </a:spcBef>
              <a:spcAft>
                <a:spcPct val="0"/>
              </a:spcAft>
              <a:buClrTx/>
              <a:defRPr/>
            </a:pPr>
            <a:r>
              <a:rPr lang="en-US" sz="1600" b="1" kern="1200" dirty="0" err="1">
                <a:latin typeface="Calibri" panose="020F0502020204030204" pitchFamily="34" charset="0"/>
                <a:cs typeface="Calibri" panose="020F0502020204030204" pitchFamily="34" charset="0"/>
              </a:rPr>
              <a:t>v_salario_prom</a:t>
            </a:r>
            <a:r>
              <a:rPr lang="en-US" sz="1600" b="1" kern="1200" dirty="0">
                <a:latin typeface="Calibri" panose="020F0502020204030204" pitchFamily="34" charset="0"/>
                <a:cs typeface="Calibri" panose="020F0502020204030204" pitchFamily="34" charset="0"/>
              </a:rPr>
              <a:t>  NUMBER(5);</a:t>
            </a:r>
          </a:p>
          <a:p>
            <a:pPr lvl="0" fontAlgn="base">
              <a:spcBef>
                <a:spcPct val="0"/>
              </a:spcBef>
              <a:spcAft>
                <a:spcPct val="0"/>
              </a:spcAft>
              <a:buClrTx/>
              <a:defRPr/>
            </a:pPr>
            <a:r>
              <a:rPr lang="en-US" sz="1600" b="1" kern="1200" dirty="0" err="1">
                <a:latin typeface="Calibri" panose="020F0502020204030204" pitchFamily="34" charset="0"/>
                <a:cs typeface="Calibri" panose="020F0502020204030204" pitchFamily="34" charset="0"/>
              </a:rPr>
              <a:t>v_nombre_dep</a:t>
            </a:r>
            <a:r>
              <a:rPr lang="en-US" sz="1600" b="1" kern="1200" dirty="0">
                <a:latin typeface="Calibri" panose="020F0502020204030204" pitchFamily="34" charset="0"/>
                <a:cs typeface="Calibri" panose="020F0502020204030204" pitchFamily="34" charset="0"/>
              </a:rPr>
              <a:t>  VARCHAR2(30);</a:t>
            </a:r>
          </a:p>
          <a:p>
            <a:pPr lvl="0" fontAlgn="base">
              <a:spcBef>
                <a:spcPct val="0"/>
              </a:spcBef>
              <a:spcAft>
                <a:spcPct val="0"/>
              </a:spcAft>
              <a:buClrTx/>
              <a:defRPr/>
            </a:pPr>
            <a:r>
              <a:rPr lang="en-US" sz="1600" b="1" kern="1200" dirty="0" err="1">
                <a:solidFill>
                  <a:srgbClr val="0000DE"/>
                </a:solidFill>
                <a:latin typeface="Calibri" panose="020F0502020204030204" pitchFamily="34" charset="0"/>
                <a:cs typeface="Calibri" panose="020F0502020204030204" pitchFamily="34" charset="0"/>
              </a:rPr>
              <a:t>v_valoracion</a:t>
            </a:r>
            <a:r>
              <a:rPr lang="en-US" sz="1600" b="1" kern="1200" dirty="0">
                <a:latin typeface="Calibri" panose="020F0502020204030204" pitchFamily="34" charset="0"/>
                <a:cs typeface="Calibri" panose="020F0502020204030204" pitchFamily="34" charset="0"/>
              </a:rPr>
              <a:t>     VARCHAR2(15);</a:t>
            </a:r>
          </a:p>
          <a:p>
            <a:pPr lvl="0" fontAlgn="base">
              <a:spcBef>
                <a:spcPct val="0"/>
              </a:spcBef>
              <a:spcAft>
                <a:spcPct val="0"/>
              </a:spcAft>
              <a:buClrTx/>
              <a:defRPr/>
            </a:pPr>
            <a:r>
              <a:rPr lang="en-US" sz="1600" b="1" kern="1200" dirty="0">
                <a:latin typeface="Calibri" panose="020F0502020204030204" pitchFamily="34" charset="0"/>
                <a:cs typeface="Calibri" panose="020F0502020204030204" pitchFamily="34" charset="0"/>
              </a:rPr>
              <a:t>BEGIN</a:t>
            </a:r>
          </a:p>
          <a:p>
            <a:pPr lvl="0" fontAlgn="base">
              <a:spcBef>
                <a:spcPct val="0"/>
              </a:spcBef>
              <a:spcAft>
                <a:spcPct val="0"/>
              </a:spcAft>
              <a:buClrTx/>
              <a:defRPr/>
            </a:pPr>
            <a:r>
              <a:rPr lang="en-US" sz="1600" b="1" kern="1200" dirty="0">
                <a:latin typeface="Calibri" panose="020F0502020204030204" pitchFamily="34" charset="0"/>
                <a:cs typeface="Calibri" panose="020F0502020204030204" pitchFamily="34" charset="0"/>
              </a:rPr>
              <a:t>     SELECT ROUND(AVG(</a:t>
            </a:r>
            <a:r>
              <a:rPr lang="en-US" sz="1600" b="1" kern="1200" dirty="0" err="1">
                <a:latin typeface="Calibri" panose="020F0502020204030204" pitchFamily="34" charset="0"/>
                <a:cs typeface="Calibri" panose="020F0502020204030204" pitchFamily="34" charset="0"/>
              </a:rPr>
              <a:t>emp.salary</a:t>
            </a:r>
            <a:r>
              <a:rPr lang="en-US" sz="1600" b="1" kern="1200" dirty="0">
                <a:latin typeface="Calibri" panose="020F0502020204030204" pitchFamily="34" charset="0"/>
                <a:cs typeface="Calibri" panose="020F0502020204030204" pitchFamily="34" charset="0"/>
              </a:rPr>
              <a:t>)), </a:t>
            </a:r>
            <a:r>
              <a:rPr lang="en-US" sz="1600" b="1" kern="1200" dirty="0" err="1">
                <a:latin typeface="Calibri" panose="020F0502020204030204" pitchFamily="34" charset="0"/>
                <a:cs typeface="Calibri" panose="020F0502020204030204" pitchFamily="34" charset="0"/>
              </a:rPr>
              <a:t>dep.department_name</a:t>
            </a:r>
            <a:r>
              <a:rPr lang="en-US" sz="1600" b="1" kern="1200" dirty="0">
                <a:latin typeface="Calibri" panose="020F0502020204030204" pitchFamily="34" charset="0"/>
                <a:cs typeface="Calibri" panose="020F0502020204030204" pitchFamily="34" charset="0"/>
              </a:rPr>
              <a:t> INTO </a:t>
            </a:r>
            <a:r>
              <a:rPr lang="en-US" sz="1600" b="1" kern="1200" dirty="0" err="1">
                <a:latin typeface="Calibri" panose="020F0502020204030204" pitchFamily="34" charset="0"/>
                <a:cs typeface="Calibri" panose="020F0502020204030204" pitchFamily="34" charset="0"/>
              </a:rPr>
              <a:t>v_salario_prom</a:t>
            </a:r>
            <a:r>
              <a:rPr lang="en-US" sz="1600" b="1" kern="1200" dirty="0">
                <a:latin typeface="Calibri" panose="020F0502020204030204" pitchFamily="34" charset="0"/>
                <a:cs typeface="Calibri" panose="020F0502020204030204" pitchFamily="34" charset="0"/>
              </a:rPr>
              <a:t>, </a:t>
            </a:r>
            <a:r>
              <a:rPr lang="en-US" sz="1600" b="1" kern="1200" dirty="0" err="1">
                <a:latin typeface="Calibri" panose="020F0502020204030204" pitchFamily="34" charset="0"/>
                <a:cs typeface="Calibri" panose="020F0502020204030204" pitchFamily="34" charset="0"/>
              </a:rPr>
              <a:t>v_nombre_dep</a:t>
            </a:r>
            <a:endParaRPr lang="en-US" sz="1600" b="1" kern="1200" dirty="0">
              <a:latin typeface="Calibri" panose="020F0502020204030204" pitchFamily="34" charset="0"/>
              <a:cs typeface="Calibri" panose="020F0502020204030204" pitchFamily="34" charset="0"/>
            </a:endParaRPr>
          </a:p>
          <a:p>
            <a:pPr lvl="0" fontAlgn="base">
              <a:spcBef>
                <a:spcPct val="0"/>
              </a:spcBef>
              <a:spcAft>
                <a:spcPct val="0"/>
              </a:spcAft>
              <a:buClrTx/>
              <a:defRPr/>
            </a:pPr>
            <a:r>
              <a:rPr lang="en-US" sz="1600" b="1" kern="1200" dirty="0">
                <a:latin typeface="Calibri" panose="020F0502020204030204" pitchFamily="34" charset="0"/>
                <a:cs typeface="Calibri" panose="020F0502020204030204" pitchFamily="34" charset="0"/>
              </a:rPr>
              <a:t>        FROM employees emp JOIN departments dep</a:t>
            </a:r>
          </a:p>
          <a:p>
            <a:pPr lvl="0" fontAlgn="base">
              <a:spcBef>
                <a:spcPct val="0"/>
              </a:spcBef>
              <a:spcAft>
                <a:spcPct val="0"/>
              </a:spcAft>
              <a:buClrTx/>
              <a:defRPr/>
            </a:pPr>
            <a:r>
              <a:rPr lang="en-US" sz="1600" b="1" kern="1200" dirty="0">
                <a:latin typeface="Calibri" panose="020F0502020204030204" pitchFamily="34" charset="0"/>
                <a:cs typeface="Calibri" panose="020F0502020204030204" pitchFamily="34" charset="0"/>
              </a:rPr>
              <a:t>              ON(</a:t>
            </a:r>
            <a:r>
              <a:rPr lang="en-US" sz="1600" b="1" kern="1200" dirty="0" err="1">
                <a:latin typeface="Calibri" panose="020F0502020204030204" pitchFamily="34" charset="0"/>
                <a:cs typeface="Calibri" panose="020F0502020204030204" pitchFamily="34" charset="0"/>
              </a:rPr>
              <a:t>emp.department_id</a:t>
            </a:r>
            <a:r>
              <a:rPr lang="en-US" sz="1600" b="1" kern="1200" dirty="0">
                <a:latin typeface="Calibri" panose="020F0502020204030204" pitchFamily="34" charset="0"/>
                <a:cs typeface="Calibri" panose="020F0502020204030204" pitchFamily="34" charset="0"/>
              </a:rPr>
              <a:t> = </a:t>
            </a:r>
            <a:r>
              <a:rPr lang="en-US" sz="1600" b="1" kern="1200" dirty="0" err="1">
                <a:latin typeface="Calibri" panose="020F0502020204030204" pitchFamily="34" charset="0"/>
                <a:cs typeface="Calibri" panose="020F0502020204030204" pitchFamily="34" charset="0"/>
              </a:rPr>
              <a:t>dep.department_id</a:t>
            </a:r>
            <a:r>
              <a:rPr lang="en-US" sz="1600" b="1" kern="1200" dirty="0">
                <a:latin typeface="Calibri" panose="020F0502020204030204" pitchFamily="34" charset="0"/>
                <a:cs typeface="Calibri" panose="020F0502020204030204" pitchFamily="34" charset="0"/>
              </a:rPr>
              <a:t>)</a:t>
            </a:r>
          </a:p>
          <a:p>
            <a:pPr lvl="0" fontAlgn="base">
              <a:spcBef>
                <a:spcPct val="0"/>
              </a:spcBef>
              <a:spcAft>
                <a:spcPct val="0"/>
              </a:spcAft>
              <a:buClrTx/>
              <a:defRPr/>
            </a:pPr>
            <a:r>
              <a:rPr lang="en-US" sz="1600" b="1" kern="1200" dirty="0">
                <a:latin typeface="Calibri" panose="020F0502020204030204" pitchFamily="34" charset="0"/>
                <a:cs typeface="Calibri" panose="020F0502020204030204" pitchFamily="34" charset="0"/>
              </a:rPr>
              <a:t>       WHERE </a:t>
            </a:r>
            <a:r>
              <a:rPr lang="en-US" sz="1600" b="1" kern="1200" dirty="0" err="1">
                <a:latin typeface="Calibri" panose="020F0502020204030204" pitchFamily="34" charset="0"/>
                <a:cs typeface="Calibri" panose="020F0502020204030204" pitchFamily="34" charset="0"/>
              </a:rPr>
              <a:t>emp.department_id</a:t>
            </a:r>
            <a:r>
              <a:rPr lang="en-US" sz="1600" b="1" kern="1200" dirty="0">
                <a:latin typeface="Calibri" panose="020F0502020204030204" pitchFamily="34" charset="0"/>
                <a:cs typeface="Calibri" panose="020F0502020204030204" pitchFamily="34" charset="0"/>
              </a:rPr>
              <a:t> = 50</a:t>
            </a:r>
          </a:p>
          <a:p>
            <a:pPr lvl="0" fontAlgn="base">
              <a:spcBef>
                <a:spcPct val="0"/>
              </a:spcBef>
              <a:spcAft>
                <a:spcPct val="0"/>
              </a:spcAft>
              <a:buClrTx/>
              <a:defRPr/>
            </a:pPr>
            <a:r>
              <a:rPr lang="en-US" sz="1600" b="1" kern="1200" dirty="0">
                <a:latin typeface="Calibri" panose="020F0502020204030204" pitchFamily="34" charset="0"/>
                <a:cs typeface="Calibri" panose="020F0502020204030204" pitchFamily="34" charset="0"/>
              </a:rPr>
              <a:t>      GROUP BY </a:t>
            </a:r>
            <a:r>
              <a:rPr lang="en-US" sz="1600" b="1" kern="1200" dirty="0" err="1">
                <a:latin typeface="Calibri" panose="020F0502020204030204" pitchFamily="34" charset="0"/>
                <a:cs typeface="Calibri" panose="020F0502020204030204" pitchFamily="34" charset="0"/>
              </a:rPr>
              <a:t>dep.department_name</a:t>
            </a:r>
            <a:r>
              <a:rPr lang="en-US" sz="1600" b="1" kern="1200" dirty="0">
                <a:latin typeface="Calibri" panose="020F0502020204030204" pitchFamily="34" charset="0"/>
                <a:cs typeface="Calibri" panose="020F0502020204030204" pitchFamily="34" charset="0"/>
              </a:rPr>
              <a:t> ;</a:t>
            </a:r>
          </a:p>
          <a:p>
            <a:pPr lvl="0" fontAlgn="base">
              <a:spcBef>
                <a:spcPct val="0"/>
              </a:spcBef>
              <a:spcAft>
                <a:spcPct val="0"/>
              </a:spcAft>
              <a:buClrTx/>
              <a:defRPr/>
            </a:pPr>
            <a:r>
              <a:rPr lang="en-US" sz="1600" b="1" kern="1200" dirty="0">
                <a:latin typeface="Calibri" panose="020F0502020204030204" pitchFamily="34" charset="0"/>
                <a:cs typeface="Calibri" panose="020F0502020204030204" pitchFamily="34" charset="0"/>
              </a:rPr>
              <a:t>     </a:t>
            </a:r>
            <a:r>
              <a:rPr lang="en-US" sz="1600" b="1" kern="1200" dirty="0" err="1">
                <a:solidFill>
                  <a:srgbClr val="0000DE"/>
                </a:solidFill>
                <a:latin typeface="Calibri" panose="020F0502020204030204" pitchFamily="34" charset="0"/>
                <a:cs typeface="Calibri" panose="020F0502020204030204" pitchFamily="34" charset="0"/>
              </a:rPr>
              <a:t>v_valoracion</a:t>
            </a:r>
            <a:r>
              <a:rPr lang="en-US" sz="1600" b="1" kern="1200" dirty="0">
                <a:solidFill>
                  <a:srgbClr val="0000DE"/>
                </a:solidFill>
                <a:latin typeface="Calibri" panose="020F0502020204030204" pitchFamily="34" charset="0"/>
                <a:cs typeface="Calibri" panose="020F0502020204030204" pitchFamily="34" charset="0"/>
              </a:rPr>
              <a:t> := </a:t>
            </a:r>
          </a:p>
          <a:p>
            <a:pPr lvl="0" fontAlgn="base">
              <a:spcBef>
                <a:spcPct val="0"/>
              </a:spcBef>
              <a:spcAft>
                <a:spcPct val="0"/>
              </a:spcAft>
              <a:buClrTx/>
              <a:defRPr/>
            </a:pPr>
            <a:r>
              <a:rPr lang="en-US" sz="1600" b="1" kern="1200" dirty="0">
                <a:latin typeface="Calibri" panose="020F0502020204030204" pitchFamily="34" charset="0"/>
                <a:cs typeface="Calibri" panose="020F0502020204030204" pitchFamily="34" charset="0"/>
              </a:rPr>
              <a:t>     </a:t>
            </a:r>
            <a:r>
              <a:rPr lang="en-US" sz="1600" b="1" kern="1200" dirty="0">
                <a:solidFill>
                  <a:srgbClr val="C00000"/>
                </a:solidFill>
                <a:latin typeface="Calibri" panose="020F0502020204030204" pitchFamily="34" charset="0"/>
                <a:cs typeface="Calibri" panose="020F0502020204030204" pitchFamily="34" charset="0"/>
              </a:rPr>
              <a:t>CASE</a:t>
            </a:r>
          </a:p>
          <a:p>
            <a:pPr lvl="0" fontAlgn="base">
              <a:spcBef>
                <a:spcPct val="0"/>
              </a:spcBef>
              <a:spcAft>
                <a:spcPct val="0"/>
              </a:spcAft>
              <a:buClrTx/>
              <a:defRPr/>
            </a:pPr>
            <a:r>
              <a:rPr lang="en-US" sz="1600" b="1" kern="1200" dirty="0">
                <a:solidFill>
                  <a:srgbClr val="C00000"/>
                </a:solidFill>
                <a:latin typeface="Calibri" panose="020F0502020204030204" pitchFamily="34" charset="0"/>
                <a:cs typeface="Calibri" panose="020F0502020204030204" pitchFamily="34" charset="0"/>
              </a:rPr>
              <a:t>         WHEN </a:t>
            </a:r>
            <a:r>
              <a:rPr lang="en-US" sz="1600" b="1" kern="1200" dirty="0" err="1">
                <a:solidFill>
                  <a:srgbClr val="C00000"/>
                </a:solidFill>
                <a:latin typeface="Calibri" panose="020F0502020204030204" pitchFamily="34" charset="0"/>
                <a:cs typeface="Calibri" panose="020F0502020204030204" pitchFamily="34" charset="0"/>
              </a:rPr>
              <a:t>v_salario_prom</a:t>
            </a:r>
            <a:r>
              <a:rPr lang="en-US" sz="1600" b="1" kern="1200" dirty="0">
                <a:solidFill>
                  <a:srgbClr val="C00000"/>
                </a:solidFill>
                <a:latin typeface="Calibri" panose="020F0502020204030204" pitchFamily="34" charset="0"/>
                <a:cs typeface="Calibri" panose="020F0502020204030204" pitchFamily="34" charset="0"/>
              </a:rPr>
              <a:t> &gt; 5000  THEN ' </a:t>
            </a:r>
            <a:r>
              <a:rPr lang="en-US" sz="1600" b="1" kern="1200" dirty="0" err="1">
                <a:solidFill>
                  <a:srgbClr val="C00000"/>
                </a:solidFill>
                <a:latin typeface="Calibri" panose="020F0502020204030204" pitchFamily="34" charset="0"/>
                <a:cs typeface="Calibri" panose="020F0502020204030204" pitchFamily="34" charset="0"/>
              </a:rPr>
              <a:t>Exelente</a:t>
            </a:r>
            <a:r>
              <a:rPr lang="en-US" sz="1600" b="1" kern="1200" dirty="0">
                <a:solidFill>
                  <a:srgbClr val="C00000"/>
                </a:solidFill>
                <a:latin typeface="Calibri" panose="020F0502020204030204" pitchFamily="34" charset="0"/>
                <a:cs typeface="Calibri" panose="020F0502020204030204" pitchFamily="34" charset="0"/>
              </a:rPr>
              <a:t>'</a:t>
            </a:r>
          </a:p>
          <a:p>
            <a:pPr lvl="0" fontAlgn="base">
              <a:spcBef>
                <a:spcPct val="0"/>
              </a:spcBef>
              <a:spcAft>
                <a:spcPct val="0"/>
              </a:spcAft>
              <a:buClrTx/>
              <a:defRPr/>
            </a:pPr>
            <a:r>
              <a:rPr lang="en-US" sz="1600" b="1" kern="1200" dirty="0">
                <a:solidFill>
                  <a:srgbClr val="C00000"/>
                </a:solidFill>
                <a:latin typeface="Calibri" panose="020F0502020204030204" pitchFamily="34" charset="0"/>
                <a:cs typeface="Calibri" panose="020F0502020204030204" pitchFamily="34" charset="0"/>
              </a:rPr>
              <a:t>         WHEN </a:t>
            </a:r>
            <a:r>
              <a:rPr lang="en-US" sz="1600" b="1" kern="1200" dirty="0" err="1">
                <a:solidFill>
                  <a:srgbClr val="C00000"/>
                </a:solidFill>
                <a:latin typeface="Calibri" panose="020F0502020204030204" pitchFamily="34" charset="0"/>
                <a:cs typeface="Calibri" panose="020F0502020204030204" pitchFamily="34" charset="0"/>
              </a:rPr>
              <a:t>v_salario_prom</a:t>
            </a:r>
            <a:r>
              <a:rPr lang="en-US" sz="1600" b="1" kern="1200" dirty="0">
                <a:solidFill>
                  <a:srgbClr val="C00000"/>
                </a:solidFill>
                <a:latin typeface="Calibri" panose="020F0502020204030204" pitchFamily="34" charset="0"/>
                <a:cs typeface="Calibri" panose="020F0502020204030204" pitchFamily="34" charset="0"/>
              </a:rPr>
              <a:t> &gt; 3000  THEN ' Bueno'</a:t>
            </a:r>
          </a:p>
          <a:p>
            <a:pPr lvl="0" fontAlgn="base">
              <a:spcBef>
                <a:spcPct val="0"/>
              </a:spcBef>
              <a:spcAft>
                <a:spcPct val="0"/>
              </a:spcAft>
              <a:buClrTx/>
              <a:defRPr/>
            </a:pPr>
            <a:r>
              <a:rPr lang="en-US" sz="1600" b="1" kern="1200" dirty="0">
                <a:solidFill>
                  <a:srgbClr val="C00000"/>
                </a:solidFill>
                <a:latin typeface="Calibri" panose="020F0502020204030204" pitchFamily="34" charset="0"/>
                <a:cs typeface="Calibri" panose="020F0502020204030204" pitchFamily="34" charset="0"/>
              </a:rPr>
              <a:t>         ELSE 'Regular'</a:t>
            </a:r>
          </a:p>
          <a:p>
            <a:pPr lvl="0" fontAlgn="base">
              <a:spcBef>
                <a:spcPct val="0"/>
              </a:spcBef>
              <a:spcAft>
                <a:spcPct val="0"/>
              </a:spcAft>
              <a:buClrTx/>
              <a:defRPr/>
            </a:pPr>
            <a:r>
              <a:rPr lang="en-US" sz="1600" b="1" kern="1200" dirty="0">
                <a:solidFill>
                  <a:srgbClr val="C00000"/>
                </a:solidFill>
                <a:latin typeface="Calibri" panose="020F0502020204030204" pitchFamily="34" charset="0"/>
                <a:cs typeface="Calibri" panose="020F0502020204030204" pitchFamily="34" charset="0"/>
              </a:rPr>
              <a:t>     END;</a:t>
            </a:r>
          </a:p>
          <a:p>
            <a:pPr lvl="0" fontAlgn="base">
              <a:spcBef>
                <a:spcPct val="0"/>
              </a:spcBef>
              <a:spcAft>
                <a:spcPct val="0"/>
              </a:spcAft>
              <a:buClrTx/>
              <a:defRPr/>
            </a:pPr>
            <a:r>
              <a:rPr lang="en-US" sz="1600" b="1" kern="1200" dirty="0">
                <a:latin typeface="Calibri" panose="020F0502020204030204" pitchFamily="34" charset="0"/>
                <a:cs typeface="Calibri" panose="020F0502020204030204" pitchFamily="34" charset="0"/>
              </a:rPr>
              <a:t>DBMS_OUTPUT.PUT_LINE ('El </a:t>
            </a:r>
            <a:r>
              <a:rPr lang="en-US" sz="1600" b="1" kern="1200" dirty="0" err="1">
                <a:latin typeface="Calibri" panose="020F0502020204030204" pitchFamily="34" charset="0"/>
                <a:cs typeface="Calibri" panose="020F0502020204030204" pitchFamily="34" charset="0"/>
              </a:rPr>
              <a:t>salario</a:t>
            </a:r>
            <a:r>
              <a:rPr lang="en-US" sz="1600" b="1" kern="1200" dirty="0">
                <a:latin typeface="Calibri" panose="020F0502020204030204" pitchFamily="34" charset="0"/>
                <a:cs typeface="Calibri" panose="020F0502020204030204" pitchFamily="34" charset="0"/>
              </a:rPr>
              <a:t> </a:t>
            </a:r>
            <a:r>
              <a:rPr lang="en-US" sz="1600" b="1" kern="1200" dirty="0" err="1">
                <a:latin typeface="Calibri" panose="020F0502020204030204" pitchFamily="34" charset="0"/>
                <a:cs typeface="Calibri" panose="020F0502020204030204" pitchFamily="34" charset="0"/>
              </a:rPr>
              <a:t>promedio</a:t>
            </a:r>
            <a:r>
              <a:rPr lang="en-US" sz="1600" b="1" kern="1200" dirty="0">
                <a:latin typeface="Calibri" panose="020F0502020204030204" pitchFamily="34" charset="0"/>
                <a:cs typeface="Calibri" panose="020F0502020204030204" pitchFamily="34" charset="0"/>
              </a:rPr>
              <a:t> del </a:t>
            </a:r>
            <a:r>
              <a:rPr lang="en-US" sz="1600" b="1" kern="1200" dirty="0" err="1">
                <a:latin typeface="Calibri" panose="020F0502020204030204" pitchFamily="34" charset="0"/>
                <a:cs typeface="Calibri" panose="020F0502020204030204" pitchFamily="34" charset="0"/>
              </a:rPr>
              <a:t>departamento</a:t>
            </a:r>
            <a:r>
              <a:rPr lang="en-US" sz="1600" b="1" kern="1200" dirty="0">
                <a:latin typeface="Calibri" panose="020F0502020204030204" pitchFamily="34" charset="0"/>
                <a:cs typeface="Calibri" panose="020F0502020204030204" pitchFamily="34" charset="0"/>
              </a:rPr>
              <a:t> 50 ' || </a:t>
            </a:r>
            <a:r>
              <a:rPr lang="en-US" sz="1600" b="1" kern="1200" dirty="0" err="1">
                <a:latin typeface="Calibri" panose="020F0502020204030204" pitchFamily="34" charset="0"/>
                <a:cs typeface="Calibri" panose="020F0502020204030204" pitchFamily="34" charset="0"/>
              </a:rPr>
              <a:t>v_nombre_dep</a:t>
            </a:r>
            <a:r>
              <a:rPr lang="en-US" sz="1600" b="1" kern="1200" dirty="0">
                <a:latin typeface="Calibri" panose="020F0502020204030204" pitchFamily="34" charset="0"/>
                <a:cs typeface="Calibri" panose="020F0502020204030204" pitchFamily="34" charset="0"/>
              </a:rPr>
              <a:t> || ' </a:t>
            </a:r>
            <a:r>
              <a:rPr lang="en-US" sz="1600" b="1" kern="1200" dirty="0" err="1">
                <a:latin typeface="Calibri" panose="020F0502020204030204" pitchFamily="34" charset="0"/>
                <a:cs typeface="Calibri" panose="020F0502020204030204" pitchFamily="34" charset="0"/>
              </a:rPr>
              <a:t>es</a:t>
            </a:r>
            <a:r>
              <a:rPr lang="en-US" sz="1600" b="1" kern="1200" dirty="0">
                <a:latin typeface="Calibri" panose="020F0502020204030204" pitchFamily="34" charset="0"/>
                <a:cs typeface="Calibri" panose="020F0502020204030204" pitchFamily="34" charset="0"/>
              </a:rPr>
              <a:t> de ' || TO_CHAR(</a:t>
            </a:r>
            <a:r>
              <a:rPr lang="en-US" sz="1600" b="1" kern="1200" dirty="0" err="1">
                <a:latin typeface="Calibri" panose="020F0502020204030204" pitchFamily="34" charset="0"/>
                <a:cs typeface="Calibri" panose="020F0502020204030204" pitchFamily="34" charset="0"/>
              </a:rPr>
              <a:t>v_salario_prom</a:t>
            </a:r>
            <a:r>
              <a:rPr lang="en-US" sz="1600" b="1" kern="1200" dirty="0">
                <a:latin typeface="Calibri" panose="020F0502020204030204" pitchFamily="34" charset="0"/>
                <a:cs typeface="Calibri" panose="020F0502020204030204" pitchFamily="34" charset="0"/>
              </a:rPr>
              <a:t>, '9,999') || ' </a:t>
            </a:r>
            <a:r>
              <a:rPr lang="en-US" sz="1600" b="1" kern="1200" dirty="0" err="1">
                <a:latin typeface="Calibri" panose="020F0502020204030204" pitchFamily="34" charset="0"/>
                <a:cs typeface="Calibri" panose="020F0502020204030204" pitchFamily="34" charset="0"/>
              </a:rPr>
              <a:t>calificado</a:t>
            </a:r>
            <a:r>
              <a:rPr lang="en-US" sz="1600" b="1" kern="1200" dirty="0">
                <a:latin typeface="Calibri" panose="020F0502020204030204" pitchFamily="34" charset="0"/>
                <a:cs typeface="Calibri" panose="020F0502020204030204" pitchFamily="34" charset="0"/>
              </a:rPr>
              <a:t> de ' || </a:t>
            </a:r>
            <a:r>
              <a:rPr lang="en-US" sz="1600" b="1" kern="1200" dirty="0" err="1">
                <a:solidFill>
                  <a:srgbClr val="0000DE"/>
                </a:solidFill>
                <a:latin typeface="Calibri" panose="020F0502020204030204" pitchFamily="34" charset="0"/>
                <a:cs typeface="Calibri" panose="020F0502020204030204" pitchFamily="34" charset="0"/>
              </a:rPr>
              <a:t>v_valoracion</a:t>
            </a:r>
            <a:r>
              <a:rPr lang="en-US" sz="1600" b="1" kern="1200" dirty="0">
                <a:latin typeface="Calibri" panose="020F0502020204030204" pitchFamily="34" charset="0"/>
                <a:cs typeface="Calibri" panose="020F0502020204030204" pitchFamily="34" charset="0"/>
              </a:rPr>
              <a:t>);</a:t>
            </a:r>
          </a:p>
          <a:p>
            <a:pPr lvl="0" fontAlgn="base">
              <a:spcBef>
                <a:spcPct val="0"/>
              </a:spcBef>
              <a:spcAft>
                <a:spcPct val="0"/>
              </a:spcAft>
              <a:buClrTx/>
              <a:defRPr/>
            </a:pPr>
            <a:r>
              <a:rPr lang="en-US" sz="1600" b="1" kern="1200" dirty="0">
                <a:latin typeface="Calibri" panose="020F0502020204030204" pitchFamily="34" charset="0"/>
                <a:cs typeface="Calibri" panose="020F0502020204030204" pitchFamily="34" charset="0"/>
              </a:rPr>
              <a:t>END;</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9" name="Imagen 8" descr="Interfaz de usuario gráfica, Aplicación&#10;&#10;Descripción generada automáticamente">
            <a:extLst>
              <a:ext uri="{FF2B5EF4-FFF2-40B4-BE49-F238E27FC236}">
                <a16:creationId xmlns:a16="http://schemas.microsoft.com/office/drawing/2014/main" id="{3D226781-BF7A-493F-AC00-A6D71EAC190A}"/>
              </a:ext>
            </a:extLst>
          </p:cNvPr>
          <p:cNvPicPr>
            <a:picLocks noChangeAspect="1"/>
          </p:cNvPicPr>
          <p:nvPr/>
        </p:nvPicPr>
        <p:blipFill>
          <a:blip r:embed="rId3"/>
          <a:stretch>
            <a:fillRect/>
          </a:stretch>
        </p:blipFill>
        <p:spPr>
          <a:xfrm>
            <a:off x="3298237" y="1818847"/>
            <a:ext cx="5515248" cy="688578"/>
          </a:xfrm>
          <a:prstGeom prst="rect">
            <a:avLst/>
          </a:prstGeom>
        </p:spPr>
      </p:pic>
    </p:spTree>
    <p:extLst>
      <p:ext uri="{BB962C8B-B14F-4D97-AF65-F5344CB8AC3E}">
        <p14:creationId xmlns:p14="http://schemas.microsoft.com/office/powerpoint/2010/main" val="36058387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63994" y="212725"/>
            <a:ext cx="4411954" cy="813000"/>
          </a:xfrm>
        </p:spPr>
        <p:txBody>
          <a:bodyPr/>
          <a:lstStyle/>
          <a:p>
            <a:pPr lvl="0" defTabSz="457200">
              <a:defRPr/>
            </a:pPr>
            <a:r>
              <a:rPr lang="es-CL" sz="2800" b="1" dirty="0">
                <a:solidFill>
                  <a:prstClr val="white"/>
                </a:solidFill>
                <a:latin typeface="Calibri"/>
              </a:rPr>
              <a:t>CASE: Expresiones</a:t>
            </a:r>
          </a:p>
        </p:txBody>
      </p:sp>
      <p:sp>
        <p:nvSpPr>
          <p:cNvPr id="21" name="Rectangle 3">
            <a:extLst>
              <a:ext uri="{FF2B5EF4-FFF2-40B4-BE49-F238E27FC236}">
                <a16:creationId xmlns:a16="http://schemas.microsoft.com/office/drawing/2014/main" id="{9EA1EAC8-A5FE-4FDB-94E7-713C3ECAED25}"/>
              </a:ext>
            </a:extLst>
          </p:cNvPr>
          <p:cNvSpPr txBox="1">
            <a:spLocks noChangeArrowheads="1"/>
          </p:cNvSpPr>
          <p:nvPr/>
        </p:nvSpPr>
        <p:spPr bwMode="auto">
          <a:xfrm>
            <a:off x="611188" y="1220812"/>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8" name="Text Box 5">
            <a:extLst>
              <a:ext uri="{FF2B5EF4-FFF2-40B4-BE49-F238E27FC236}">
                <a16:creationId xmlns:a16="http://schemas.microsoft.com/office/drawing/2014/main" id="{627BB2EC-563C-4D63-8FC9-98811BC5C4EC}"/>
              </a:ext>
            </a:extLst>
          </p:cNvPr>
          <p:cNvSpPr txBox="1">
            <a:spLocks noChangeArrowheads="1"/>
          </p:cNvSpPr>
          <p:nvPr/>
        </p:nvSpPr>
        <p:spPr bwMode="auto">
          <a:xfrm>
            <a:off x="1276321" y="1502546"/>
            <a:ext cx="6953279" cy="4955203"/>
          </a:xfrm>
          <a:prstGeom prst="rect">
            <a:avLst/>
          </a:prstGeom>
          <a:solidFill>
            <a:srgbClr val="FFC000"/>
          </a:solidFill>
          <a:ln w="22225">
            <a:solidFill>
              <a:schemeClr val="tx1"/>
            </a:solidFill>
            <a:miter lim="800000"/>
            <a:headEnd/>
            <a:tailEnd/>
          </a:ln>
          <a:scene3d>
            <a:camera prst="orthographicFront"/>
            <a:lightRig rig="threePt" dir="t"/>
          </a:scene3d>
          <a:sp3d>
            <a:bevelT w="165100" prst="coolSlant"/>
            <a:bevelB/>
          </a:sp3d>
        </p:spPr>
        <p:txBody>
          <a:bodyPr wrap="square">
            <a:spAutoFit/>
          </a:bodyPr>
          <a:lstStyle/>
          <a:p>
            <a:pPr>
              <a:defRPr/>
            </a:pPr>
            <a:endParaRPr lang="en-US" sz="800" b="1" dirty="0">
              <a:latin typeface="Calibri" panose="020F0502020204030204" pitchFamily="34" charset="0"/>
            </a:endParaRPr>
          </a:p>
          <a:p>
            <a:pPr>
              <a:defRPr/>
            </a:pPr>
            <a:r>
              <a:rPr lang="en-US" b="1" dirty="0">
                <a:latin typeface="Calibri" panose="020F0502020204030204" pitchFamily="34" charset="0"/>
              </a:rPr>
              <a:t>VAR </a:t>
            </a:r>
            <a:r>
              <a:rPr lang="en-US" b="1" dirty="0" err="1">
                <a:latin typeface="Calibri" panose="020F0502020204030204" pitchFamily="34" charset="0"/>
              </a:rPr>
              <a:t>b_id_emp</a:t>
            </a:r>
            <a:r>
              <a:rPr lang="en-US" b="1" dirty="0">
                <a:latin typeface="Calibri" panose="020F0502020204030204" pitchFamily="34" charset="0"/>
              </a:rPr>
              <a:t> NUMBER</a:t>
            </a:r>
          </a:p>
          <a:p>
            <a:pPr>
              <a:defRPr/>
            </a:pPr>
            <a:r>
              <a:rPr lang="en-US" b="1" dirty="0">
                <a:latin typeface="Calibri" panose="020F0502020204030204" pitchFamily="34" charset="0"/>
              </a:rPr>
              <a:t>VAR </a:t>
            </a:r>
            <a:r>
              <a:rPr lang="en-US" b="1" dirty="0" err="1">
                <a:latin typeface="Calibri" panose="020F0502020204030204" pitchFamily="34" charset="0"/>
              </a:rPr>
              <a:t>b_id_emp</a:t>
            </a:r>
            <a:r>
              <a:rPr lang="en-US" b="1" dirty="0">
                <a:latin typeface="Calibri" panose="020F0502020204030204" pitchFamily="34" charset="0"/>
              </a:rPr>
              <a:t> NUMBER</a:t>
            </a:r>
          </a:p>
          <a:p>
            <a:pPr>
              <a:defRPr/>
            </a:pPr>
            <a:r>
              <a:rPr lang="en-US" b="1" dirty="0">
                <a:latin typeface="Calibri" panose="020F0502020204030204" pitchFamily="34" charset="0"/>
              </a:rPr>
              <a:t>EXEC :</a:t>
            </a:r>
            <a:r>
              <a:rPr lang="en-US" b="1" dirty="0" err="1">
                <a:latin typeface="Calibri" panose="020F0502020204030204" pitchFamily="34" charset="0"/>
              </a:rPr>
              <a:t>b_id_emp</a:t>
            </a:r>
            <a:r>
              <a:rPr lang="en-US" b="1" dirty="0">
                <a:latin typeface="Calibri" panose="020F0502020204030204" pitchFamily="34" charset="0"/>
              </a:rPr>
              <a:t>:=100</a:t>
            </a:r>
          </a:p>
          <a:p>
            <a:pPr>
              <a:defRPr/>
            </a:pPr>
            <a:r>
              <a:rPr lang="en-US" b="1" dirty="0">
                <a:latin typeface="Calibri" panose="020F0502020204030204" pitchFamily="34" charset="0"/>
              </a:rPr>
              <a:t>DECLARE </a:t>
            </a:r>
          </a:p>
          <a:p>
            <a:pPr>
              <a:defRPr/>
            </a:pPr>
            <a:r>
              <a:rPr lang="en-US" b="1" dirty="0" err="1">
                <a:latin typeface="Calibri" panose="020F0502020204030204" pitchFamily="34" charset="0"/>
              </a:rPr>
              <a:t>v_salario</a:t>
            </a:r>
            <a:r>
              <a:rPr lang="en-US" b="1" dirty="0">
                <a:latin typeface="Calibri" panose="020F0502020204030204" pitchFamily="34" charset="0"/>
              </a:rPr>
              <a:t> NUMBER(8);</a:t>
            </a:r>
          </a:p>
          <a:p>
            <a:pPr>
              <a:defRPr/>
            </a:pPr>
            <a:r>
              <a:rPr lang="en-US" b="1" dirty="0" err="1">
                <a:solidFill>
                  <a:srgbClr val="0000DE"/>
                </a:solidFill>
                <a:latin typeface="Calibri" panose="020F0502020204030204" pitchFamily="34" charset="0"/>
              </a:rPr>
              <a:t>v_porc_reajuste</a:t>
            </a:r>
            <a:r>
              <a:rPr lang="en-US" b="1" dirty="0">
                <a:latin typeface="Calibri" panose="020F0502020204030204" pitchFamily="34" charset="0"/>
              </a:rPr>
              <a:t> NUMBER(3,2);</a:t>
            </a:r>
          </a:p>
          <a:p>
            <a:pPr>
              <a:defRPr/>
            </a:pPr>
            <a:r>
              <a:rPr lang="en-US" b="1" dirty="0">
                <a:latin typeface="Calibri" panose="020F0502020204030204" pitchFamily="34" charset="0"/>
              </a:rPr>
              <a:t>BEGIN</a:t>
            </a:r>
          </a:p>
          <a:p>
            <a:pPr>
              <a:defRPr/>
            </a:pPr>
            <a:r>
              <a:rPr lang="en-US" b="1" dirty="0">
                <a:latin typeface="Calibri" panose="020F0502020204030204" pitchFamily="34" charset="0"/>
              </a:rPr>
              <a:t>  SELECT salary</a:t>
            </a:r>
          </a:p>
          <a:p>
            <a:pPr>
              <a:defRPr/>
            </a:pPr>
            <a:r>
              <a:rPr lang="en-US" b="1" dirty="0">
                <a:latin typeface="Calibri" panose="020F0502020204030204" pitchFamily="34" charset="0"/>
              </a:rPr>
              <a:t>    INTO </a:t>
            </a:r>
            <a:r>
              <a:rPr lang="en-US" b="1" dirty="0" err="1">
                <a:latin typeface="Calibri" panose="020F0502020204030204" pitchFamily="34" charset="0"/>
              </a:rPr>
              <a:t>v_salario</a:t>
            </a:r>
            <a:endParaRPr lang="en-US" b="1" dirty="0">
              <a:latin typeface="Calibri" panose="020F0502020204030204" pitchFamily="34" charset="0"/>
            </a:endParaRPr>
          </a:p>
          <a:p>
            <a:pPr>
              <a:defRPr/>
            </a:pPr>
            <a:r>
              <a:rPr lang="en-US" b="1" dirty="0">
                <a:latin typeface="Calibri" panose="020F0502020204030204" pitchFamily="34" charset="0"/>
              </a:rPr>
              <a:t>    FROM employees</a:t>
            </a:r>
          </a:p>
          <a:p>
            <a:pPr>
              <a:defRPr/>
            </a:pPr>
            <a:r>
              <a:rPr lang="en-US" b="1" dirty="0">
                <a:latin typeface="Calibri" panose="020F0502020204030204" pitchFamily="34" charset="0"/>
              </a:rPr>
              <a:t>    WHERE </a:t>
            </a:r>
            <a:r>
              <a:rPr lang="en-US" b="1" dirty="0" err="1">
                <a:latin typeface="Calibri" panose="020F0502020204030204" pitchFamily="34" charset="0"/>
              </a:rPr>
              <a:t>employee_id</a:t>
            </a:r>
            <a:r>
              <a:rPr lang="en-US" b="1" dirty="0">
                <a:latin typeface="Calibri" panose="020F0502020204030204" pitchFamily="34" charset="0"/>
              </a:rPr>
              <a:t>=:</a:t>
            </a:r>
            <a:r>
              <a:rPr lang="en-US" b="1" dirty="0" err="1">
                <a:latin typeface="Calibri" panose="020F0502020204030204" pitchFamily="34" charset="0"/>
              </a:rPr>
              <a:t>b_id_emp</a:t>
            </a:r>
            <a:r>
              <a:rPr lang="en-US" b="1" dirty="0">
                <a:latin typeface="Calibri" panose="020F0502020204030204" pitchFamily="34" charset="0"/>
              </a:rPr>
              <a:t>;</a:t>
            </a:r>
          </a:p>
          <a:p>
            <a:pPr>
              <a:defRPr/>
            </a:pPr>
            <a:r>
              <a:rPr lang="en-US" b="1" dirty="0">
                <a:latin typeface="Calibri" panose="020F0502020204030204" pitchFamily="34" charset="0"/>
              </a:rPr>
              <a:t>    </a:t>
            </a:r>
            <a:r>
              <a:rPr lang="en-US" b="1" dirty="0" err="1">
                <a:solidFill>
                  <a:srgbClr val="0000DE"/>
                </a:solidFill>
                <a:latin typeface="Calibri" panose="020F0502020204030204" pitchFamily="34" charset="0"/>
              </a:rPr>
              <a:t>v_porc_reajuste</a:t>
            </a:r>
            <a:r>
              <a:rPr lang="en-US" b="1" dirty="0">
                <a:solidFill>
                  <a:srgbClr val="0000DE"/>
                </a:solidFill>
                <a:latin typeface="Calibri" panose="020F0502020204030204" pitchFamily="34" charset="0"/>
              </a:rPr>
              <a:t>:=</a:t>
            </a:r>
          </a:p>
          <a:p>
            <a:pPr>
              <a:defRPr/>
            </a:pPr>
            <a:r>
              <a:rPr lang="en-US" b="1" dirty="0">
                <a:solidFill>
                  <a:srgbClr val="C00000"/>
                </a:solidFill>
                <a:latin typeface="Calibri" panose="020F0502020204030204" pitchFamily="34" charset="0"/>
              </a:rPr>
              <a:t>    CASE </a:t>
            </a:r>
          </a:p>
          <a:p>
            <a:pPr>
              <a:defRPr/>
            </a:pPr>
            <a:r>
              <a:rPr lang="en-US" b="1" dirty="0">
                <a:solidFill>
                  <a:srgbClr val="C00000"/>
                </a:solidFill>
                <a:latin typeface="Calibri" panose="020F0502020204030204" pitchFamily="34" charset="0"/>
              </a:rPr>
              <a:t>      WHEN </a:t>
            </a:r>
            <a:r>
              <a:rPr lang="en-US" b="1" dirty="0" err="1">
                <a:solidFill>
                  <a:srgbClr val="C00000"/>
                </a:solidFill>
                <a:latin typeface="Calibri" panose="020F0502020204030204" pitchFamily="34" charset="0"/>
              </a:rPr>
              <a:t>v_salario</a:t>
            </a:r>
            <a:r>
              <a:rPr lang="en-US" b="1" dirty="0">
                <a:solidFill>
                  <a:srgbClr val="C00000"/>
                </a:solidFill>
                <a:latin typeface="Calibri" panose="020F0502020204030204" pitchFamily="34" charset="0"/>
              </a:rPr>
              <a:t> BETWEEN 0 AND 5000 THEN 0.40</a:t>
            </a:r>
          </a:p>
          <a:p>
            <a:pPr>
              <a:defRPr/>
            </a:pPr>
            <a:r>
              <a:rPr lang="en-US" b="1" dirty="0">
                <a:solidFill>
                  <a:srgbClr val="C00000"/>
                </a:solidFill>
                <a:latin typeface="Calibri" panose="020F0502020204030204" pitchFamily="34" charset="0"/>
              </a:rPr>
              <a:t>      WHEN </a:t>
            </a:r>
            <a:r>
              <a:rPr lang="en-US" b="1" dirty="0" err="1">
                <a:solidFill>
                  <a:srgbClr val="C00000"/>
                </a:solidFill>
                <a:latin typeface="Calibri" panose="020F0502020204030204" pitchFamily="34" charset="0"/>
              </a:rPr>
              <a:t>v_salario</a:t>
            </a:r>
            <a:r>
              <a:rPr lang="en-US" b="1" dirty="0">
                <a:solidFill>
                  <a:srgbClr val="C00000"/>
                </a:solidFill>
                <a:latin typeface="Calibri" panose="020F0502020204030204" pitchFamily="34" charset="0"/>
              </a:rPr>
              <a:t> BETWEEN 5000 AND 12000 THEN 0.20</a:t>
            </a:r>
          </a:p>
          <a:p>
            <a:pPr>
              <a:defRPr/>
            </a:pPr>
            <a:r>
              <a:rPr lang="en-US" b="1" dirty="0">
                <a:solidFill>
                  <a:srgbClr val="C00000"/>
                </a:solidFill>
                <a:latin typeface="Calibri" panose="020F0502020204030204" pitchFamily="34" charset="0"/>
              </a:rPr>
              <a:t>      WHEN </a:t>
            </a:r>
            <a:r>
              <a:rPr lang="en-US" b="1" dirty="0" err="1">
                <a:solidFill>
                  <a:srgbClr val="C00000"/>
                </a:solidFill>
                <a:latin typeface="Calibri" panose="020F0502020204030204" pitchFamily="34" charset="0"/>
              </a:rPr>
              <a:t>v_salario</a:t>
            </a:r>
            <a:r>
              <a:rPr lang="en-US" b="1" dirty="0">
                <a:solidFill>
                  <a:srgbClr val="C00000"/>
                </a:solidFill>
                <a:latin typeface="Calibri" panose="020F0502020204030204" pitchFamily="34" charset="0"/>
              </a:rPr>
              <a:t> BETWEEN 12001 AND 18000 THEN 0.10</a:t>
            </a:r>
          </a:p>
          <a:p>
            <a:pPr>
              <a:defRPr/>
            </a:pPr>
            <a:r>
              <a:rPr lang="en-US" b="1" dirty="0">
                <a:solidFill>
                  <a:srgbClr val="C00000"/>
                </a:solidFill>
                <a:latin typeface="Calibri" panose="020F0502020204030204" pitchFamily="34" charset="0"/>
              </a:rPr>
              <a:t>      ELSE 0</a:t>
            </a:r>
          </a:p>
          <a:p>
            <a:pPr>
              <a:defRPr/>
            </a:pPr>
            <a:r>
              <a:rPr lang="en-US" b="1" dirty="0">
                <a:solidFill>
                  <a:srgbClr val="C00000"/>
                </a:solidFill>
                <a:latin typeface="Calibri" panose="020F0502020204030204" pitchFamily="34" charset="0"/>
              </a:rPr>
              <a:t>    END;</a:t>
            </a:r>
          </a:p>
          <a:p>
            <a:pPr>
              <a:defRPr/>
            </a:pPr>
            <a:r>
              <a:rPr lang="en-US" b="1" dirty="0">
                <a:latin typeface="Calibri" panose="020F0502020204030204" pitchFamily="34" charset="0"/>
              </a:rPr>
              <a:t>    UPDATE </a:t>
            </a:r>
            <a:r>
              <a:rPr lang="en-US" b="1" dirty="0" err="1">
                <a:latin typeface="Calibri" panose="020F0502020204030204" pitchFamily="34" charset="0"/>
              </a:rPr>
              <a:t>empleados</a:t>
            </a:r>
            <a:endParaRPr lang="en-US" b="1" dirty="0">
              <a:latin typeface="Calibri" panose="020F0502020204030204" pitchFamily="34" charset="0"/>
            </a:endParaRPr>
          </a:p>
          <a:p>
            <a:pPr>
              <a:defRPr/>
            </a:pPr>
            <a:r>
              <a:rPr lang="en-US" b="1" dirty="0">
                <a:latin typeface="Calibri" panose="020F0502020204030204" pitchFamily="34" charset="0"/>
              </a:rPr>
              <a:t>      SET salary=salary + ROUND((salary*</a:t>
            </a:r>
            <a:r>
              <a:rPr lang="en-US" b="1" dirty="0" err="1">
                <a:solidFill>
                  <a:srgbClr val="0000DE"/>
                </a:solidFill>
                <a:latin typeface="Calibri" panose="020F0502020204030204" pitchFamily="34" charset="0"/>
              </a:rPr>
              <a:t>v_porc_reajuste</a:t>
            </a:r>
            <a:r>
              <a:rPr lang="en-US" b="1" dirty="0">
                <a:latin typeface="Calibri" panose="020F0502020204030204" pitchFamily="34" charset="0"/>
              </a:rPr>
              <a:t>))</a:t>
            </a:r>
          </a:p>
          <a:p>
            <a:pPr>
              <a:defRPr/>
            </a:pPr>
            <a:r>
              <a:rPr lang="en-US" b="1" dirty="0">
                <a:latin typeface="Calibri" panose="020F0502020204030204" pitchFamily="34" charset="0"/>
              </a:rPr>
              <a:t>      WHERE </a:t>
            </a:r>
            <a:r>
              <a:rPr lang="en-US" b="1" dirty="0" err="1">
                <a:latin typeface="Calibri" panose="020F0502020204030204" pitchFamily="34" charset="0"/>
              </a:rPr>
              <a:t>employee_id</a:t>
            </a:r>
            <a:r>
              <a:rPr lang="en-US" b="1" dirty="0">
                <a:latin typeface="Calibri" panose="020F0502020204030204" pitchFamily="34" charset="0"/>
              </a:rPr>
              <a:t>=:</a:t>
            </a:r>
            <a:r>
              <a:rPr lang="en-US" b="1" dirty="0" err="1">
                <a:latin typeface="Calibri" panose="020F0502020204030204" pitchFamily="34" charset="0"/>
              </a:rPr>
              <a:t>b_id_emp</a:t>
            </a:r>
            <a:r>
              <a:rPr lang="en-US" b="1" dirty="0">
                <a:latin typeface="Calibri" panose="020F0502020204030204" pitchFamily="34" charset="0"/>
              </a:rPr>
              <a:t>;</a:t>
            </a:r>
          </a:p>
          <a:p>
            <a:pPr>
              <a:defRPr/>
            </a:pPr>
            <a:r>
              <a:rPr lang="en-US" b="1" dirty="0">
                <a:latin typeface="Calibri" panose="020F0502020204030204" pitchFamily="34" charset="0"/>
              </a:rPr>
              <a:t>END;</a:t>
            </a:r>
          </a:p>
        </p:txBody>
      </p:sp>
      <p:sp>
        <p:nvSpPr>
          <p:cNvPr id="2" name="CuadroTexto 1"/>
          <p:cNvSpPr txBox="1"/>
          <p:nvPr/>
        </p:nvSpPr>
        <p:spPr>
          <a:xfrm>
            <a:off x="4768947" y="1716254"/>
            <a:ext cx="3319975" cy="436103"/>
          </a:xfrm>
          <a:prstGeom prst="rect">
            <a:avLst/>
          </a:prstGeom>
          <a:noFill/>
          <a:ln>
            <a:noFill/>
          </a:ln>
        </p:spPr>
        <p:txBody>
          <a:bodyPr spcFirstLastPara="1" wrap="none" lIns="91425" tIns="45700" rIns="91425" bIns="45700" rtlCol="0" anchor="t" anchorCtr="0">
            <a:noAutofit/>
          </a:bodyPr>
          <a:lstStyle/>
          <a:p>
            <a:pPr algn="l"/>
            <a:r>
              <a:rPr lang="es-CL" sz="1600" b="1" dirty="0">
                <a:solidFill>
                  <a:srgbClr val="008000"/>
                </a:solidFill>
                <a:latin typeface="Calibri" panose="020F0502020204030204" pitchFamily="34" charset="0"/>
              </a:rPr>
              <a:t>Salario del empleado 100 es de 24000</a:t>
            </a:r>
          </a:p>
        </p:txBody>
      </p:sp>
    </p:spTree>
    <p:extLst>
      <p:ext uri="{BB962C8B-B14F-4D97-AF65-F5344CB8AC3E}">
        <p14:creationId xmlns:p14="http://schemas.microsoft.com/office/powerpoint/2010/main" val="28586874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96444" y="212725"/>
            <a:ext cx="4293810" cy="813000"/>
          </a:xfrm>
        </p:spPr>
        <p:txBody>
          <a:bodyPr/>
          <a:lstStyle/>
          <a:p>
            <a:pPr lvl="0" defTabSz="457200">
              <a:defRPr/>
            </a:pPr>
            <a:r>
              <a:rPr lang="es-CL" sz="2800" b="1" dirty="0">
                <a:solidFill>
                  <a:prstClr val="white"/>
                </a:solidFill>
                <a:latin typeface="Calibri"/>
              </a:rPr>
              <a:t>CASE: Sentencias</a:t>
            </a:r>
          </a:p>
        </p:txBody>
      </p:sp>
      <p:sp>
        <p:nvSpPr>
          <p:cNvPr id="4" name="Rectángulo redondeado 4">
            <a:extLst>
              <a:ext uri="{FF2B5EF4-FFF2-40B4-BE49-F238E27FC236}">
                <a16:creationId xmlns:a16="http://schemas.microsoft.com/office/drawing/2014/main" id="{BA73677F-B674-42A6-9BC6-14E2B43F548C}"/>
              </a:ext>
            </a:extLst>
          </p:cNvPr>
          <p:cNvSpPr/>
          <p:nvPr/>
        </p:nvSpPr>
        <p:spPr>
          <a:xfrm>
            <a:off x="1830684" y="1355700"/>
            <a:ext cx="2412000" cy="2016000"/>
          </a:xfrm>
          <a:prstGeom prst="roundRect">
            <a:avLst/>
          </a:prstGeom>
          <a:solidFill>
            <a:srgbClr val="86A33F"/>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lvl="0" algn="ctr" fontAlgn="base">
              <a:spcBef>
                <a:spcPct val="0"/>
              </a:spcBef>
              <a:spcAft>
                <a:spcPct val="0"/>
              </a:spcAft>
              <a:buClrTx/>
              <a:defRPr/>
            </a:pPr>
            <a:r>
              <a:rPr lang="es-CL" sz="1800" b="1" kern="1200" dirty="0">
                <a:solidFill>
                  <a:srgbClr val="FFFFFF"/>
                </a:solidFill>
                <a:latin typeface="Calibri"/>
                <a:ea typeface="+mn-ea"/>
                <a:cs typeface="Arial" panose="020B0604020202020204" pitchFamily="34" charset="0"/>
              </a:rPr>
              <a:t>Se puede incluir sentencias utilizando CASE. Se evalúa la condición y realiza una acción.</a:t>
            </a:r>
          </a:p>
          <a:p>
            <a:pPr lvl="0" algn="ctr" fontAlgn="base">
              <a:spcBef>
                <a:spcPct val="0"/>
              </a:spcBef>
              <a:spcAft>
                <a:spcPct val="0"/>
              </a:spcAft>
              <a:buClrTx/>
              <a:defRPr/>
            </a:pPr>
            <a:r>
              <a:rPr lang="es-CL" sz="1800" b="1" kern="1200" dirty="0">
                <a:solidFill>
                  <a:srgbClr val="FFFFFF"/>
                </a:solidFill>
                <a:latin typeface="Calibri"/>
                <a:ea typeface="+mn-ea"/>
                <a:cs typeface="Arial" panose="020B0604020202020204" pitchFamily="34" charset="0"/>
              </a:rPr>
              <a:t>Finaliza con END CASE</a:t>
            </a:r>
          </a:p>
        </p:txBody>
      </p:sp>
      <p:sp>
        <p:nvSpPr>
          <p:cNvPr id="7" name="Rectangle 3">
            <a:extLst>
              <a:ext uri="{FF2B5EF4-FFF2-40B4-BE49-F238E27FC236}">
                <a16:creationId xmlns:a16="http://schemas.microsoft.com/office/drawing/2014/main" id="{9EA1EAC8-A5FE-4FDB-94E7-713C3ECAED25}"/>
              </a:ext>
            </a:extLst>
          </p:cNvPr>
          <p:cNvSpPr txBox="1">
            <a:spLocks noChangeArrowheads="1"/>
          </p:cNvSpPr>
          <p:nvPr/>
        </p:nvSpPr>
        <p:spPr bwMode="auto">
          <a:xfrm>
            <a:off x="611188" y="1302700"/>
            <a:ext cx="7848600" cy="407988"/>
          </a:xfrm>
          <a:prstGeom prst="rect">
            <a:avLst/>
          </a:prstGeom>
          <a:noFill/>
          <a:ln w="9525">
            <a:noFill/>
            <a:miter lim="800000"/>
            <a:headEnd/>
            <a:tailEnd/>
          </a:ln>
        </p:spPr>
        <p:txBody>
          <a:bodyPr/>
          <a:lstStyle/>
          <a:p>
            <a:pPr algn="just" defTabSz="457200" fontAlgn="base">
              <a:lnSpc>
                <a:spcPct val="80000"/>
              </a:lnSpc>
              <a:spcBef>
                <a:spcPct val="20000"/>
              </a:spcBef>
              <a:spcAft>
                <a:spcPct val="0"/>
              </a:spcAft>
              <a:buClrTx/>
            </a:pPr>
            <a:endParaRPr lang="es-CL" sz="2000"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Sintaxis:</a:t>
            </a:r>
          </a:p>
          <a:p>
            <a:pPr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11" name="Text Box 5">
            <a:extLst>
              <a:ext uri="{FF2B5EF4-FFF2-40B4-BE49-F238E27FC236}">
                <a16:creationId xmlns:a16="http://schemas.microsoft.com/office/drawing/2014/main" id="{97E69BDB-892E-40B6-ABE1-B4482245C5A4}"/>
              </a:ext>
            </a:extLst>
          </p:cNvPr>
          <p:cNvSpPr txBox="1">
            <a:spLocks noChangeArrowheads="1"/>
          </p:cNvSpPr>
          <p:nvPr/>
        </p:nvSpPr>
        <p:spPr bwMode="auto">
          <a:xfrm>
            <a:off x="1301836" y="4040227"/>
            <a:ext cx="5930308" cy="2062103"/>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lvl="0" fontAlgn="base">
              <a:spcBef>
                <a:spcPct val="0"/>
              </a:spcBef>
              <a:spcAft>
                <a:spcPct val="0"/>
              </a:spcAft>
              <a:buClrTx/>
              <a:defRPr/>
            </a:pPr>
            <a:endParaRPr lang="es-MX" sz="800" b="1" i="1" kern="1200" dirty="0">
              <a:solidFill>
                <a:sysClr val="windowText" lastClr="000000"/>
              </a:solidFill>
              <a:latin typeface="Calibri"/>
              <a:ea typeface="+mn-ea"/>
              <a:cs typeface="Arial" pitchFamily="34" charset="0"/>
            </a:endParaRPr>
          </a:p>
          <a:p>
            <a:pPr>
              <a:defRPr/>
            </a:pPr>
            <a:r>
              <a:rPr lang="en-US" sz="1600" b="1" dirty="0">
                <a:latin typeface="Calibri" panose="020F0502020204030204" pitchFamily="34" charset="0"/>
              </a:rPr>
              <a:t>CASE [ </a:t>
            </a:r>
            <a:r>
              <a:rPr lang="en-US" sz="1600" b="1" i="1" dirty="0">
                <a:latin typeface="Calibri" panose="020F0502020204030204" pitchFamily="34" charset="0"/>
              </a:rPr>
              <a:t>selector</a:t>
            </a:r>
            <a:r>
              <a:rPr lang="en-US" sz="1600" b="1" dirty="0">
                <a:latin typeface="Calibri" panose="020F0502020204030204" pitchFamily="34" charset="0"/>
              </a:rPr>
              <a:t> ]</a:t>
            </a:r>
          </a:p>
          <a:p>
            <a:pPr>
              <a:defRPr/>
            </a:pPr>
            <a:r>
              <a:rPr lang="en-US" sz="1600" b="1" dirty="0">
                <a:latin typeface="Calibri" panose="020F0502020204030204" pitchFamily="34" charset="0"/>
              </a:rPr>
              <a:t>   WHEN </a:t>
            </a:r>
            <a:r>
              <a:rPr lang="en-US" sz="1600" b="1" i="1" dirty="0">
                <a:latin typeface="Calibri" panose="020F0502020204030204" pitchFamily="34" charset="0"/>
              </a:rPr>
              <a:t>expresión1</a:t>
            </a:r>
            <a:r>
              <a:rPr lang="en-US" sz="1600" b="1" dirty="0">
                <a:latin typeface="Calibri" panose="020F0502020204030204" pitchFamily="34" charset="0"/>
              </a:rPr>
              <a:t> THEN </a:t>
            </a:r>
            <a:r>
              <a:rPr lang="en-US" sz="1600" b="1" i="1" dirty="0" err="1">
                <a:latin typeface="Calibri" panose="020F0502020204030204" pitchFamily="34" charset="0"/>
              </a:rPr>
              <a:t>sentencia</a:t>
            </a:r>
            <a:r>
              <a:rPr lang="en-US" sz="1600" b="1" i="1" dirty="0">
                <a:latin typeface="Calibri" panose="020F0502020204030204" pitchFamily="34" charset="0"/>
              </a:rPr>
              <a:t>(s)1</a:t>
            </a:r>
          </a:p>
          <a:p>
            <a:pPr>
              <a:defRPr/>
            </a:pPr>
            <a:r>
              <a:rPr lang="en-US" sz="1600" b="1" dirty="0">
                <a:latin typeface="Calibri" panose="020F0502020204030204" pitchFamily="34" charset="0"/>
              </a:rPr>
              <a:t>   WHEN </a:t>
            </a:r>
            <a:r>
              <a:rPr lang="en-US" sz="1600" b="1" i="1" dirty="0">
                <a:latin typeface="Calibri" panose="020F0502020204030204" pitchFamily="34" charset="0"/>
              </a:rPr>
              <a:t>expresión2</a:t>
            </a:r>
            <a:r>
              <a:rPr lang="en-US" sz="1600" b="1" dirty="0">
                <a:latin typeface="Calibri" panose="020F0502020204030204" pitchFamily="34" charset="0"/>
              </a:rPr>
              <a:t> THEN </a:t>
            </a:r>
            <a:r>
              <a:rPr lang="en-US" sz="1600" b="1" i="1" dirty="0" err="1">
                <a:latin typeface="Calibri" panose="020F0502020204030204" pitchFamily="34" charset="0"/>
              </a:rPr>
              <a:t>sentencia</a:t>
            </a:r>
            <a:r>
              <a:rPr lang="en-US" sz="1600" b="1" i="1" dirty="0">
                <a:latin typeface="Calibri" panose="020F0502020204030204" pitchFamily="34" charset="0"/>
              </a:rPr>
              <a:t>(s)2</a:t>
            </a:r>
          </a:p>
          <a:p>
            <a:pPr>
              <a:defRPr/>
            </a:pPr>
            <a:r>
              <a:rPr lang="en-US" sz="1600" b="1" dirty="0">
                <a:latin typeface="Calibri" panose="020F0502020204030204" pitchFamily="34" charset="0"/>
              </a:rPr>
              <a:t>   ...</a:t>
            </a:r>
          </a:p>
          <a:p>
            <a:pPr>
              <a:defRPr/>
            </a:pPr>
            <a:r>
              <a:rPr lang="en-US" sz="1600" b="1" dirty="0">
                <a:latin typeface="Calibri" panose="020F0502020204030204" pitchFamily="34" charset="0"/>
              </a:rPr>
              <a:t>   WHEN </a:t>
            </a:r>
            <a:r>
              <a:rPr lang="en-US" sz="1600" b="1" i="1" dirty="0" err="1">
                <a:latin typeface="Calibri" panose="020F0502020204030204" pitchFamily="34" charset="0"/>
              </a:rPr>
              <a:t>expresiónN</a:t>
            </a:r>
            <a:r>
              <a:rPr lang="en-US" sz="1600" b="1" dirty="0">
                <a:latin typeface="Calibri" panose="020F0502020204030204" pitchFamily="34" charset="0"/>
              </a:rPr>
              <a:t> THEN </a:t>
            </a:r>
            <a:r>
              <a:rPr lang="en-US" sz="1600" b="1" i="1" dirty="0" err="1">
                <a:latin typeface="Calibri" panose="020F0502020204030204" pitchFamily="34" charset="0"/>
              </a:rPr>
              <a:t>sentencia</a:t>
            </a:r>
            <a:r>
              <a:rPr lang="en-US" sz="1600" b="1" i="1" dirty="0">
                <a:latin typeface="Calibri" panose="020F0502020204030204" pitchFamily="34" charset="0"/>
              </a:rPr>
              <a:t>(s)N</a:t>
            </a:r>
          </a:p>
          <a:p>
            <a:pPr>
              <a:defRPr/>
            </a:pPr>
            <a:r>
              <a:rPr lang="en-US" sz="1600" b="1" dirty="0">
                <a:latin typeface="Calibri" panose="020F0502020204030204" pitchFamily="34" charset="0"/>
              </a:rPr>
              <a:t>   ELSE </a:t>
            </a:r>
            <a:r>
              <a:rPr lang="en-US" sz="1600" b="1" i="1" dirty="0" err="1">
                <a:latin typeface="Calibri" panose="020F0502020204030204" pitchFamily="34" charset="0"/>
              </a:rPr>
              <a:t>sentencia</a:t>
            </a:r>
            <a:r>
              <a:rPr lang="en-US" sz="1600" b="1" i="1" dirty="0">
                <a:latin typeface="Calibri" panose="020F0502020204030204" pitchFamily="34" charset="0"/>
              </a:rPr>
              <a:t>(s)</a:t>
            </a:r>
            <a:endParaRPr lang="en-US" sz="1600" b="1" dirty="0">
              <a:latin typeface="Calibri" panose="020F0502020204030204" pitchFamily="34" charset="0"/>
            </a:endParaRPr>
          </a:p>
          <a:p>
            <a:pPr>
              <a:defRPr/>
            </a:pPr>
            <a:r>
              <a:rPr lang="en-US" sz="1600" b="1" dirty="0">
                <a:latin typeface="Calibri" panose="020F0502020204030204" pitchFamily="34" charset="0"/>
              </a:rPr>
              <a:t>END CASE;</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2" name="Rectángulo redondeado 11">
            <a:extLst>
              <a:ext uri="{FF2B5EF4-FFF2-40B4-BE49-F238E27FC236}">
                <a16:creationId xmlns:a16="http://schemas.microsoft.com/office/drawing/2014/main" id="{D9EFC503-945D-47BC-9C84-8CC84704909C}"/>
              </a:ext>
            </a:extLst>
          </p:cNvPr>
          <p:cNvSpPr/>
          <p:nvPr/>
        </p:nvSpPr>
        <p:spPr>
          <a:xfrm>
            <a:off x="5058816" y="1355700"/>
            <a:ext cx="2412000" cy="2016000"/>
          </a:xfrm>
          <a:prstGeom prst="roundRect">
            <a:avLst/>
          </a:prstGeom>
          <a:solidFill>
            <a:srgbClr val="B94441"/>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lvl="0" algn="ctr" fontAlgn="base">
              <a:spcBef>
                <a:spcPct val="0"/>
              </a:spcBef>
              <a:spcAft>
                <a:spcPct val="0"/>
              </a:spcAft>
              <a:buClrTx/>
              <a:defRPr/>
            </a:pPr>
            <a:r>
              <a:rPr lang="es-CL" sz="1800" b="1" kern="1200" dirty="0">
                <a:solidFill>
                  <a:srgbClr val="FFFFFF"/>
                </a:solidFill>
                <a:latin typeface="Calibri"/>
                <a:cs typeface="Arial" panose="020B0604020202020204" pitchFamily="34" charset="0"/>
              </a:rPr>
              <a:t>La sentencia puede ser un bloque completo PL/SQL</a:t>
            </a:r>
          </a:p>
        </p:txBody>
      </p:sp>
    </p:spTree>
    <p:extLst>
      <p:ext uri="{BB962C8B-B14F-4D97-AF65-F5344CB8AC3E}">
        <p14:creationId xmlns:p14="http://schemas.microsoft.com/office/powerpoint/2010/main" val="14612027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96444" y="212725"/>
            <a:ext cx="4293810" cy="813000"/>
          </a:xfrm>
        </p:spPr>
        <p:txBody>
          <a:bodyPr/>
          <a:lstStyle/>
          <a:p>
            <a:pPr lvl="0" defTabSz="457200">
              <a:defRPr/>
            </a:pPr>
            <a:r>
              <a:rPr lang="es-CL" sz="2800" b="1" dirty="0">
                <a:solidFill>
                  <a:prstClr val="white"/>
                </a:solidFill>
                <a:latin typeface="Calibri"/>
              </a:rPr>
              <a:t>CASE: Sentencias</a:t>
            </a:r>
          </a:p>
        </p:txBody>
      </p:sp>
      <p:sp>
        <p:nvSpPr>
          <p:cNvPr id="7" name="Rectangle 3">
            <a:extLst>
              <a:ext uri="{FF2B5EF4-FFF2-40B4-BE49-F238E27FC236}">
                <a16:creationId xmlns:a16="http://schemas.microsoft.com/office/drawing/2014/main" id="{9EA1EAC8-A5FE-4FDB-94E7-713C3ECAED25}"/>
              </a:ext>
            </a:extLst>
          </p:cNvPr>
          <p:cNvSpPr txBox="1">
            <a:spLocks noChangeArrowheads="1"/>
          </p:cNvSpPr>
          <p:nvPr/>
        </p:nvSpPr>
        <p:spPr bwMode="auto">
          <a:xfrm>
            <a:off x="611188" y="1302700"/>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10" name="Text Box 5">
            <a:extLst>
              <a:ext uri="{FF2B5EF4-FFF2-40B4-BE49-F238E27FC236}">
                <a16:creationId xmlns:a16="http://schemas.microsoft.com/office/drawing/2014/main" id="{627BB2EC-563C-4D63-8FC9-98811BC5C4EC}"/>
              </a:ext>
            </a:extLst>
          </p:cNvPr>
          <p:cNvSpPr txBox="1">
            <a:spLocks noChangeArrowheads="1"/>
          </p:cNvSpPr>
          <p:nvPr/>
        </p:nvSpPr>
        <p:spPr bwMode="auto">
          <a:xfrm>
            <a:off x="1248185" y="1629149"/>
            <a:ext cx="6911076" cy="4524315"/>
          </a:xfrm>
          <a:prstGeom prst="rect">
            <a:avLst/>
          </a:prstGeom>
          <a:solidFill>
            <a:srgbClr val="FFC000"/>
          </a:solidFill>
          <a:ln w="22225">
            <a:solidFill>
              <a:schemeClr val="tx1"/>
            </a:solidFill>
            <a:miter lim="800000"/>
            <a:headEnd/>
            <a:tailEnd/>
          </a:ln>
          <a:scene3d>
            <a:camera prst="orthographicFront"/>
            <a:lightRig rig="threePt" dir="t"/>
          </a:scene3d>
          <a:sp3d>
            <a:bevelT w="165100" prst="coolSlant"/>
            <a:bevelB/>
          </a:sp3d>
        </p:spPr>
        <p:txBody>
          <a:bodyPr wrap="square">
            <a:spAutoFit/>
          </a:bodyPr>
          <a:lstStyle/>
          <a:p>
            <a:pPr>
              <a:defRPr/>
            </a:pPr>
            <a:endParaRPr lang="en-US" sz="800" b="1" dirty="0">
              <a:latin typeface="Calibri" panose="020F0502020204030204" pitchFamily="34" charset="0"/>
            </a:endParaRPr>
          </a:p>
          <a:p>
            <a:pPr>
              <a:defRPr/>
            </a:pPr>
            <a:r>
              <a:rPr lang="en-US" sz="1600" b="1" dirty="0">
                <a:latin typeface="Calibri" panose="020F0502020204030204" pitchFamily="34" charset="0"/>
              </a:rPr>
              <a:t>DECLARE</a:t>
            </a:r>
          </a:p>
          <a:p>
            <a:pPr>
              <a:defRPr/>
            </a:pPr>
            <a:r>
              <a:rPr lang="en-US" sz="1600" b="1" dirty="0">
                <a:latin typeface="Calibri" panose="020F0502020204030204" pitchFamily="34" charset="0"/>
              </a:rPr>
              <a:t> </a:t>
            </a:r>
            <a:r>
              <a:rPr lang="en-US" sz="1600" b="1" dirty="0" err="1">
                <a:solidFill>
                  <a:srgbClr val="0000DE"/>
                </a:solidFill>
                <a:latin typeface="Calibri" panose="020F0502020204030204" pitchFamily="34" charset="0"/>
              </a:rPr>
              <a:t>v_sal_prom</a:t>
            </a:r>
            <a:r>
              <a:rPr lang="en-US" sz="1600" b="1" dirty="0">
                <a:latin typeface="Calibri" panose="020F0502020204030204" pitchFamily="34" charset="0"/>
              </a:rPr>
              <a:t>    NUMBER(5);   </a:t>
            </a:r>
          </a:p>
          <a:p>
            <a:pPr>
              <a:defRPr/>
            </a:pPr>
            <a:r>
              <a:rPr lang="en-US" sz="1600" b="1" dirty="0">
                <a:latin typeface="Calibri" panose="020F0502020204030204" pitchFamily="34" charset="0"/>
              </a:rPr>
              <a:t>BEGIN</a:t>
            </a:r>
          </a:p>
          <a:p>
            <a:pPr>
              <a:defRPr/>
            </a:pPr>
            <a:r>
              <a:rPr lang="en-US" sz="1600" b="1" dirty="0">
                <a:latin typeface="Calibri" panose="020F0502020204030204" pitchFamily="34" charset="0"/>
              </a:rPr>
              <a:t>  SELECT ROUND(AVG(salary))</a:t>
            </a:r>
          </a:p>
          <a:p>
            <a:pPr>
              <a:defRPr/>
            </a:pPr>
            <a:r>
              <a:rPr lang="en-US" sz="1600" b="1" dirty="0">
                <a:latin typeface="Calibri" panose="020F0502020204030204" pitchFamily="34" charset="0"/>
              </a:rPr>
              <a:t>  INTO </a:t>
            </a:r>
            <a:r>
              <a:rPr lang="en-US" sz="1600" b="1" dirty="0" err="1">
                <a:solidFill>
                  <a:srgbClr val="0000DE"/>
                </a:solidFill>
                <a:latin typeface="Calibri" panose="020F0502020204030204" pitchFamily="34" charset="0"/>
              </a:rPr>
              <a:t>v_sal_prom</a:t>
            </a:r>
            <a:endParaRPr lang="en-US" sz="1600" b="1" dirty="0">
              <a:solidFill>
                <a:srgbClr val="0000DE"/>
              </a:solidFill>
              <a:latin typeface="Calibri" panose="020F0502020204030204" pitchFamily="34" charset="0"/>
            </a:endParaRPr>
          </a:p>
          <a:p>
            <a:pPr>
              <a:defRPr/>
            </a:pPr>
            <a:r>
              <a:rPr lang="en-US" sz="1600" b="1" dirty="0">
                <a:latin typeface="Calibri" panose="020F0502020204030204" pitchFamily="34" charset="0"/>
              </a:rPr>
              <a:t>  FROM employees;</a:t>
            </a:r>
          </a:p>
          <a:p>
            <a:pPr>
              <a:defRPr/>
            </a:pPr>
            <a:r>
              <a:rPr lang="en-US" sz="1600" b="1" dirty="0">
                <a:latin typeface="Calibri" panose="020F0502020204030204" pitchFamily="34" charset="0"/>
              </a:rPr>
              <a:t>  </a:t>
            </a:r>
            <a:r>
              <a:rPr lang="en-US" sz="1600" b="1" dirty="0">
                <a:solidFill>
                  <a:srgbClr val="C00000"/>
                </a:solidFill>
                <a:latin typeface="Calibri" panose="020F0502020204030204" pitchFamily="34" charset="0"/>
              </a:rPr>
              <a:t>CASE </a:t>
            </a:r>
            <a:r>
              <a:rPr lang="en-US" sz="1600" b="1" dirty="0" err="1">
                <a:solidFill>
                  <a:srgbClr val="0000DE"/>
                </a:solidFill>
                <a:latin typeface="Calibri" panose="020F0502020204030204" pitchFamily="34" charset="0"/>
              </a:rPr>
              <a:t>v_sal_prom</a:t>
            </a:r>
            <a:endParaRPr lang="en-US" sz="1600" b="1" dirty="0">
              <a:solidFill>
                <a:srgbClr val="0000DE"/>
              </a:solidFill>
              <a:latin typeface="Calibri" panose="020F0502020204030204" pitchFamily="34" charset="0"/>
            </a:endParaRPr>
          </a:p>
          <a:p>
            <a:pPr>
              <a:defRPr/>
            </a:pPr>
            <a:r>
              <a:rPr lang="en-US" sz="1600" b="1" dirty="0">
                <a:solidFill>
                  <a:srgbClr val="C00000"/>
                </a:solidFill>
                <a:latin typeface="Calibri" panose="020F0502020204030204" pitchFamily="34" charset="0"/>
              </a:rPr>
              <a:t>      WHEN  15000 THEN</a:t>
            </a:r>
          </a:p>
          <a:p>
            <a:pPr>
              <a:defRPr/>
            </a:pPr>
            <a:r>
              <a:rPr lang="en-US" sz="1600" b="1" dirty="0">
                <a:solidFill>
                  <a:srgbClr val="C00000"/>
                </a:solidFill>
                <a:latin typeface="Calibri" panose="020F0502020204030204" pitchFamily="34" charset="0"/>
              </a:rPr>
              <a:t>         UPDATE </a:t>
            </a:r>
            <a:r>
              <a:rPr lang="en-US" sz="1600" b="1" dirty="0" err="1">
                <a:solidFill>
                  <a:srgbClr val="C00000"/>
                </a:solidFill>
                <a:latin typeface="Calibri" panose="020F0502020204030204" pitchFamily="34" charset="0"/>
              </a:rPr>
              <a:t>empleados</a:t>
            </a:r>
            <a:endParaRPr lang="en-US" sz="1600" b="1" dirty="0">
              <a:solidFill>
                <a:srgbClr val="C00000"/>
              </a:solidFill>
              <a:latin typeface="Calibri" panose="020F0502020204030204" pitchFamily="34" charset="0"/>
            </a:endParaRPr>
          </a:p>
          <a:p>
            <a:pPr>
              <a:defRPr/>
            </a:pPr>
            <a:r>
              <a:rPr lang="en-US" sz="1600" b="1" dirty="0">
                <a:solidFill>
                  <a:srgbClr val="C00000"/>
                </a:solidFill>
                <a:latin typeface="Calibri" panose="020F0502020204030204" pitchFamily="34" charset="0"/>
              </a:rPr>
              <a:t>            SET salary = salary * 1.25</a:t>
            </a:r>
          </a:p>
          <a:p>
            <a:pPr>
              <a:defRPr/>
            </a:pPr>
            <a:r>
              <a:rPr lang="en-US" sz="1600" b="1" dirty="0">
                <a:solidFill>
                  <a:srgbClr val="C00000"/>
                </a:solidFill>
                <a:latin typeface="Calibri" panose="020F0502020204030204" pitchFamily="34" charset="0"/>
              </a:rPr>
              <a:t>           WHERE salary &lt; </a:t>
            </a:r>
            <a:r>
              <a:rPr lang="en-US" sz="1600" b="1" dirty="0" err="1">
                <a:solidFill>
                  <a:srgbClr val="0000DE"/>
                </a:solidFill>
                <a:latin typeface="Calibri" panose="020F0502020204030204" pitchFamily="34" charset="0"/>
              </a:rPr>
              <a:t>v_sal_prom</a:t>
            </a:r>
            <a:r>
              <a:rPr lang="en-US" sz="1600" b="1" dirty="0">
                <a:solidFill>
                  <a:srgbClr val="C00000"/>
                </a:solidFill>
                <a:latin typeface="Calibri" panose="020F0502020204030204" pitchFamily="34" charset="0"/>
              </a:rPr>
              <a:t>;</a:t>
            </a:r>
          </a:p>
          <a:p>
            <a:pPr>
              <a:defRPr/>
            </a:pPr>
            <a:r>
              <a:rPr lang="en-US" sz="1600" b="1" dirty="0">
                <a:solidFill>
                  <a:srgbClr val="C00000"/>
                </a:solidFill>
                <a:latin typeface="Calibri" panose="020F0502020204030204" pitchFamily="34" charset="0"/>
              </a:rPr>
              <a:t>      ELSE</a:t>
            </a:r>
          </a:p>
          <a:p>
            <a:pPr>
              <a:defRPr/>
            </a:pPr>
            <a:r>
              <a:rPr lang="en-US" sz="1600" b="1" dirty="0">
                <a:solidFill>
                  <a:srgbClr val="C00000"/>
                </a:solidFill>
                <a:latin typeface="Calibri" panose="020F0502020204030204" pitchFamily="34" charset="0"/>
              </a:rPr>
              <a:t>         UPDATE </a:t>
            </a:r>
            <a:r>
              <a:rPr lang="en-US" sz="1600" b="1" dirty="0" err="1">
                <a:solidFill>
                  <a:srgbClr val="C00000"/>
                </a:solidFill>
                <a:latin typeface="Calibri" panose="020F0502020204030204" pitchFamily="34" charset="0"/>
              </a:rPr>
              <a:t>empleados</a:t>
            </a:r>
            <a:endParaRPr lang="en-US" sz="1600" b="1" dirty="0">
              <a:solidFill>
                <a:srgbClr val="C00000"/>
              </a:solidFill>
              <a:latin typeface="Calibri" panose="020F0502020204030204" pitchFamily="34" charset="0"/>
            </a:endParaRPr>
          </a:p>
          <a:p>
            <a:pPr>
              <a:defRPr/>
            </a:pPr>
            <a:r>
              <a:rPr lang="en-US" sz="1600" b="1" dirty="0">
                <a:solidFill>
                  <a:srgbClr val="C00000"/>
                </a:solidFill>
                <a:latin typeface="Calibri" panose="020F0502020204030204" pitchFamily="34" charset="0"/>
              </a:rPr>
              <a:t>            SET salary = salary * 1.05</a:t>
            </a:r>
          </a:p>
          <a:p>
            <a:pPr>
              <a:defRPr/>
            </a:pPr>
            <a:r>
              <a:rPr lang="en-US" sz="1600" b="1" dirty="0">
                <a:solidFill>
                  <a:srgbClr val="C00000"/>
                </a:solidFill>
                <a:latin typeface="Calibri" panose="020F0502020204030204" pitchFamily="34" charset="0"/>
              </a:rPr>
              <a:t>           WHERE salary &lt; </a:t>
            </a:r>
            <a:r>
              <a:rPr lang="en-US" sz="1600" b="1" dirty="0" err="1">
                <a:solidFill>
                  <a:srgbClr val="0000DE"/>
                </a:solidFill>
                <a:latin typeface="Calibri" panose="020F0502020204030204" pitchFamily="34" charset="0"/>
              </a:rPr>
              <a:t>v_sal_prom</a:t>
            </a:r>
            <a:r>
              <a:rPr lang="en-US" sz="1600" b="1" dirty="0">
                <a:solidFill>
                  <a:srgbClr val="C00000"/>
                </a:solidFill>
                <a:latin typeface="Calibri" panose="020F0502020204030204" pitchFamily="34" charset="0"/>
              </a:rPr>
              <a:t>;</a:t>
            </a:r>
          </a:p>
          <a:p>
            <a:pPr>
              <a:defRPr/>
            </a:pPr>
            <a:r>
              <a:rPr lang="en-US" sz="1600" b="1" dirty="0">
                <a:solidFill>
                  <a:srgbClr val="C00000"/>
                </a:solidFill>
                <a:latin typeface="Calibri" panose="020F0502020204030204" pitchFamily="34" charset="0"/>
              </a:rPr>
              <a:t>   END CASE;    </a:t>
            </a:r>
          </a:p>
          <a:p>
            <a:pPr>
              <a:defRPr/>
            </a:pPr>
            <a:r>
              <a:rPr lang="en-US" sz="1600" b="1" dirty="0">
                <a:latin typeface="Calibri" panose="020F0502020204030204" pitchFamily="34" charset="0"/>
              </a:rPr>
              <a:t>END;</a:t>
            </a:r>
            <a:endParaRPr lang="en-US" sz="800" b="1" dirty="0">
              <a:latin typeface="Calibri" panose="020F0502020204030204" pitchFamily="34" charset="0"/>
            </a:endParaRPr>
          </a:p>
        </p:txBody>
      </p:sp>
      <p:sp>
        <p:nvSpPr>
          <p:cNvPr id="6" name="CuadroTexto 5"/>
          <p:cNvSpPr txBox="1"/>
          <p:nvPr/>
        </p:nvSpPr>
        <p:spPr>
          <a:xfrm>
            <a:off x="4895560" y="1800662"/>
            <a:ext cx="3038620" cy="436103"/>
          </a:xfrm>
          <a:prstGeom prst="rect">
            <a:avLst/>
          </a:prstGeom>
          <a:noFill/>
          <a:ln>
            <a:noFill/>
          </a:ln>
        </p:spPr>
        <p:txBody>
          <a:bodyPr spcFirstLastPara="1" wrap="none" lIns="91425" tIns="45700" rIns="91425" bIns="45700" rtlCol="0" anchor="t" anchorCtr="0">
            <a:noAutofit/>
          </a:bodyPr>
          <a:lstStyle/>
          <a:p>
            <a:r>
              <a:rPr lang="es-CL" sz="1600" b="1" dirty="0">
                <a:solidFill>
                  <a:srgbClr val="008000"/>
                </a:solidFill>
                <a:latin typeface="Calibri" panose="020F0502020204030204" pitchFamily="34" charset="0"/>
              </a:rPr>
              <a:t>El salario promedio es de 6462</a:t>
            </a:r>
          </a:p>
        </p:txBody>
      </p:sp>
    </p:spTree>
    <p:extLst>
      <p:ext uri="{BB962C8B-B14F-4D97-AF65-F5344CB8AC3E}">
        <p14:creationId xmlns:p14="http://schemas.microsoft.com/office/powerpoint/2010/main" val="39206150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96444" y="212725"/>
            <a:ext cx="4293810" cy="813000"/>
          </a:xfrm>
        </p:spPr>
        <p:txBody>
          <a:bodyPr/>
          <a:lstStyle/>
          <a:p>
            <a:pPr lvl="0" defTabSz="457200">
              <a:defRPr/>
            </a:pPr>
            <a:r>
              <a:rPr lang="es-CL" sz="2800" b="1" dirty="0">
                <a:solidFill>
                  <a:prstClr val="white"/>
                </a:solidFill>
                <a:latin typeface="Calibri"/>
              </a:rPr>
              <a:t>CASE: Sentencias</a:t>
            </a:r>
          </a:p>
        </p:txBody>
      </p:sp>
      <p:sp>
        <p:nvSpPr>
          <p:cNvPr id="7" name="Rectangle 3">
            <a:extLst>
              <a:ext uri="{FF2B5EF4-FFF2-40B4-BE49-F238E27FC236}">
                <a16:creationId xmlns:a16="http://schemas.microsoft.com/office/drawing/2014/main" id="{9EA1EAC8-A5FE-4FDB-94E7-713C3ECAED25}"/>
              </a:ext>
            </a:extLst>
          </p:cNvPr>
          <p:cNvSpPr txBox="1">
            <a:spLocks noChangeArrowheads="1"/>
          </p:cNvSpPr>
          <p:nvPr/>
        </p:nvSpPr>
        <p:spPr bwMode="auto">
          <a:xfrm>
            <a:off x="611188" y="1302700"/>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9" name="Text Box 5">
            <a:extLst>
              <a:ext uri="{FF2B5EF4-FFF2-40B4-BE49-F238E27FC236}">
                <a16:creationId xmlns:a16="http://schemas.microsoft.com/office/drawing/2014/main" id="{5A1B46D5-293F-4D3B-8263-1BC45CC3D595}"/>
              </a:ext>
            </a:extLst>
          </p:cNvPr>
          <p:cNvSpPr txBox="1">
            <a:spLocks noChangeArrowheads="1"/>
          </p:cNvSpPr>
          <p:nvPr/>
        </p:nvSpPr>
        <p:spPr bwMode="auto">
          <a:xfrm>
            <a:off x="695597" y="1612208"/>
            <a:ext cx="7646546" cy="501675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r>
              <a:rPr lang="en-US" sz="1600" b="1" dirty="0">
                <a:latin typeface="Calibri" panose="020F0502020204030204" pitchFamily="34" charset="0"/>
              </a:rPr>
              <a:t>DECLARE</a:t>
            </a:r>
          </a:p>
          <a:p>
            <a:r>
              <a:rPr lang="en-US" sz="1600" b="1" dirty="0">
                <a:latin typeface="Calibri" panose="020F0502020204030204" pitchFamily="34" charset="0"/>
              </a:rPr>
              <a:t> </a:t>
            </a:r>
            <a:r>
              <a:rPr lang="en-US" sz="1600" b="1" dirty="0" err="1">
                <a:solidFill>
                  <a:srgbClr val="0000CC"/>
                </a:solidFill>
                <a:latin typeface="Calibri" panose="020F0502020204030204" pitchFamily="34" charset="0"/>
              </a:rPr>
              <a:t>v_sal_prom</a:t>
            </a:r>
            <a:r>
              <a:rPr lang="en-US" sz="1600" b="1" dirty="0">
                <a:solidFill>
                  <a:srgbClr val="0000CC"/>
                </a:solidFill>
                <a:latin typeface="Calibri" panose="020F0502020204030204" pitchFamily="34" charset="0"/>
              </a:rPr>
              <a:t>    NUMBER(5)</a:t>
            </a:r>
            <a:r>
              <a:rPr lang="en-US" sz="1600" b="1" dirty="0">
                <a:latin typeface="Calibri" panose="020F0502020204030204" pitchFamily="34" charset="0"/>
              </a:rPr>
              <a:t>;   </a:t>
            </a:r>
          </a:p>
          <a:p>
            <a:r>
              <a:rPr lang="en-US" sz="1600" b="1" dirty="0">
                <a:latin typeface="Calibri" panose="020F0502020204030204" pitchFamily="34" charset="0"/>
              </a:rPr>
              <a:t>BEGIN</a:t>
            </a:r>
          </a:p>
          <a:p>
            <a:r>
              <a:rPr lang="en-US" sz="1600" b="1" dirty="0">
                <a:latin typeface="Calibri" panose="020F0502020204030204" pitchFamily="34" charset="0"/>
              </a:rPr>
              <a:t>  SELECT ROUND(AVG(salary))</a:t>
            </a:r>
          </a:p>
          <a:p>
            <a:r>
              <a:rPr lang="en-US" sz="1600" b="1" dirty="0">
                <a:latin typeface="Calibri" panose="020F0502020204030204" pitchFamily="34" charset="0"/>
              </a:rPr>
              <a:t>  INTO </a:t>
            </a:r>
            <a:r>
              <a:rPr lang="en-US" sz="1600" b="1" dirty="0" err="1">
                <a:solidFill>
                  <a:srgbClr val="0000CC"/>
                </a:solidFill>
                <a:latin typeface="Calibri" panose="020F0502020204030204" pitchFamily="34" charset="0"/>
              </a:rPr>
              <a:t>v_sal_prom</a:t>
            </a:r>
            <a:endParaRPr lang="en-US" sz="1600" b="1" dirty="0">
              <a:solidFill>
                <a:srgbClr val="0000CC"/>
              </a:solidFill>
              <a:latin typeface="Calibri" panose="020F0502020204030204" pitchFamily="34" charset="0"/>
            </a:endParaRPr>
          </a:p>
          <a:p>
            <a:r>
              <a:rPr lang="en-US" sz="1600" b="1" dirty="0">
                <a:latin typeface="Calibri" panose="020F0502020204030204" pitchFamily="34" charset="0"/>
              </a:rPr>
              <a:t>  FROM employees;</a:t>
            </a:r>
          </a:p>
          <a:p>
            <a:r>
              <a:rPr lang="en-US" sz="1600" b="1" dirty="0">
                <a:solidFill>
                  <a:srgbClr val="C00000"/>
                </a:solidFill>
                <a:latin typeface="Calibri" panose="020F0502020204030204" pitchFamily="34" charset="0"/>
              </a:rPr>
              <a:t>  CASE </a:t>
            </a:r>
          </a:p>
          <a:p>
            <a:r>
              <a:rPr lang="en-US" sz="1600" b="1" dirty="0">
                <a:solidFill>
                  <a:srgbClr val="C00000"/>
                </a:solidFill>
                <a:latin typeface="Calibri" panose="020F0502020204030204" pitchFamily="34" charset="0"/>
              </a:rPr>
              <a:t>      WHEN  </a:t>
            </a:r>
            <a:r>
              <a:rPr lang="en-US" sz="1600" b="1" dirty="0" err="1">
                <a:solidFill>
                  <a:srgbClr val="0000CC"/>
                </a:solidFill>
                <a:latin typeface="Calibri" panose="020F0502020204030204" pitchFamily="34" charset="0"/>
              </a:rPr>
              <a:t>v_sal_prom</a:t>
            </a:r>
            <a:r>
              <a:rPr lang="en-US" sz="1600" b="1" dirty="0">
                <a:solidFill>
                  <a:srgbClr val="C00000"/>
                </a:solidFill>
                <a:latin typeface="Calibri" panose="020F0502020204030204" pitchFamily="34" charset="0"/>
              </a:rPr>
              <a:t> &lt; 5000 THEN</a:t>
            </a:r>
          </a:p>
          <a:p>
            <a:r>
              <a:rPr lang="en-US" sz="1600" b="1" dirty="0">
                <a:solidFill>
                  <a:srgbClr val="C00000"/>
                </a:solidFill>
                <a:latin typeface="Calibri" panose="020F0502020204030204" pitchFamily="34" charset="0"/>
              </a:rPr>
              <a:t>         UPDATE </a:t>
            </a:r>
            <a:r>
              <a:rPr lang="en-US" sz="1600" b="1" dirty="0" err="1">
                <a:solidFill>
                  <a:srgbClr val="C00000"/>
                </a:solidFill>
                <a:latin typeface="Calibri" panose="020F0502020204030204" pitchFamily="34" charset="0"/>
              </a:rPr>
              <a:t>empleados</a:t>
            </a:r>
            <a:endParaRPr lang="en-US" sz="1600" b="1" dirty="0">
              <a:solidFill>
                <a:srgbClr val="C00000"/>
              </a:solidFill>
              <a:latin typeface="Calibri" panose="020F0502020204030204" pitchFamily="34" charset="0"/>
            </a:endParaRPr>
          </a:p>
          <a:p>
            <a:r>
              <a:rPr lang="en-US" sz="1600" b="1" dirty="0">
                <a:solidFill>
                  <a:srgbClr val="C00000"/>
                </a:solidFill>
                <a:latin typeface="Calibri" panose="020F0502020204030204" pitchFamily="34" charset="0"/>
              </a:rPr>
              <a:t>                 SET salary = salary * 1.25</a:t>
            </a:r>
          </a:p>
          <a:p>
            <a:r>
              <a:rPr lang="en-US" sz="1600" b="1" dirty="0">
                <a:solidFill>
                  <a:srgbClr val="C00000"/>
                </a:solidFill>
                <a:latin typeface="Calibri" panose="020F0502020204030204" pitchFamily="34" charset="0"/>
              </a:rPr>
              <a:t>           WHERE salary &lt; </a:t>
            </a:r>
            <a:r>
              <a:rPr lang="en-US" sz="1600" b="1" dirty="0" err="1">
                <a:solidFill>
                  <a:srgbClr val="0000CC"/>
                </a:solidFill>
                <a:latin typeface="Calibri" panose="020F0502020204030204" pitchFamily="34" charset="0"/>
              </a:rPr>
              <a:t>v_sal_prom</a:t>
            </a:r>
            <a:r>
              <a:rPr lang="en-US" sz="1600" b="1" dirty="0">
                <a:solidFill>
                  <a:srgbClr val="C00000"/>
                </a:solidFill>
                <a:latin typeface="Calibri" panose="020F0502020204030204" pitchFamily="34" charset="0"/>
              </a:rPr>
              <a:t>;</a:t>
            </a:r>
          </a:p>
          <a:p>
            <a:r>
              <a:rPr lang="en-US" sz="1600" b="1" dirty="0">
                <a:solidFill>
                  <a:srgbClr val="C00000"/>
                </a:solidFill>
                <a:latin typeface="Calibri" panose="020F0502020204030204" pitchFamily="34" charset="0"/>
              </a:rPr>
              <a:t>      WHEN </a:t>
            </a:r>
            <a:r>
              <a:rPr lang="en-US" sz="1600" b="1" dirty="0" err="1">
                <a:solidFill>
                  <a:srgbClr val="0000CC"/>
                </a:solidFill>
                <a:latin typeface="Calibri" panose="020F0502020204030204" pitchFamily="34" charset="0"/>
              </a:rPr>
              <a:t>v_sal_prom</a:t>
            </a:r>
            <a:r>
              <a:rPr lang="en-US" sz="1600" b="1" dirty="0">
                <a:solidFill>
                  <a:srgbClr val="C00000"/>
                </a:solidFill>
                <a:latin typeface="Calibri" panose="020F0502020204030204" pitchFamily="34" charset="0"/>
              </a:rPr>
              <a:t> &lt; 7000 THEN</a:t>
            </a:r>
          </a:p>
          <a:p>
            <a:r>
              <a:rPr lang="en-US" sz="1600" b="1" dirty="0">
                <a:solidFill>
                  <a:srgbClr val="C00000"/>
                </a:solidFill>
                <a:latin typeface="Calibri" panose="020F0502020204030204" pitchFamily="34" charset="0"/>
              </a:rPr>
              <a:t>          UPDATE </a:t>
            </a:r>
            <a:r>
              <a:rPr lang="en-US" sz="1600" b="1" dirty="0" err="1">
                <a:solidFill>
                  <a:srgbClr val="C00000"/>
                </a:solidFill>
                <a:latin typeface="Calibri" panose="020F0502020204030204" pitchFamily="34" charset="0"/>
              </a:rPr>
              <a:t>empleados</a:t>
            </a:r>
            <a:endParaRPr lang="en-US" sz="1600" b="1" dirty="0">
              <a:solidFill>
                <a:srgbClr val="C00000"/>
              </a:solidFill>
              <a:latin typeface="Calibri" panose="020F0502020204030204" pitchFamily="34" charset="0"/>
            </a:endParaRPr>
          </a:p>
          <a:p>
            <a:r>
              <a:rPr lang="en-US" sz="1600" b="1" dirty="0">
                <a:solidFill>
                  <a:srgbClr val="C00000"/>
                </a:solidFill>
                <a:latin typeface="Calibri" panose="020F0502020204030204" pitchFamily="34" charset="0"/>
              </a:rPr>
              <a:t>                 SET salary = salary * 1.10</a:t>
            </a:r>
          </a:p>
          <a:p>
            <a:r>
              <a:rPr lang="en-US" sz="1600" b="1" dirty="0">
                <a:solidFill>
                  <a:srgbClr val="C00000"/>
                </a:solidFill>
                <a:latin typeface="Calibri" panose="020F0502020204030204" pitchFamily="34" charset="0"/>
              </a:rPr>
              <a:t>           WHERE salary &lt; </a:t>
            </a:r>
            <a:r>
              <a:rPr lang="en-US" sz="1600" b="1" dirty="0" err="1">
                <a:solidFill>
                  <a:srgbClr val="0000CC"/>
                </a:solidFill>
                <a:latin typeface="Calibri" panose="020F0502020204030204" pitchFamily="34" charset="0"/>
              </a:rPr>
              <a:t>v_sal_prom</a:t>
            </a:r>
            <a:r>
              <a:rPr lang="en-US" sz="1600" b="1" dirty="0">
                <a:solidFill>
                  <a:srgbClr val="C00000"/>
                </a:solidFill>
                <a:latin typeface="Calibri" panose="020F0502020204030204" pitchFamily="34" charset="0"/>
              </a:rPr>
              <a:t>;</a:t>
            </a:r>
          </a:p>
          <a:p>
            <a:r>
              <a:rPr lang="en-US" sz="1600" b="1" dirty="0">
                <a:solidFill>
                  <a:srgbClr val="C00000"/>
                </a:solidFill>
                <a:latin typeface="Calibri" panose="020F0502020204030204" pitchFamily="34" charset="0"/>
              </a:rPr>
              <a:t>      ELSE</a:t>
            </a:r>
          </a:p>
          <a:p>
            <a:r>
              <a:rPr lang="en-US" sz="1600" b="1" dirty="0">
                <a:solidFill>
                  <a:srgbClr val="C00000"/>
                </a:solidFill>
                <a:latin typeface="Calibri" panose="020F0502020204030204" pitchFamily="34" charset="0"/>
              </a:rPr>
              <a:t>           DBMS_OUTPUT.PUT_LINE('No </a:t>
            </a:r>
            <a:r>
              <a:rPr lang="en-US" sz="1600" b="1" dirty="0" err="1">
                <a:solidFill>
                  <a:srgbClr val="C00000"/>
                </a:solidFill>
                <a:latin typeface="Calibri" panose="020F0502020204030204" pitchFamily="34" charset="0"/>
              </a:rPr>
              <a:t>corresponde</a:t>
            </a:r>
            <a:r>
              <a:rPr lang="en-US" sz="1600" b="1" dirty="0">
                <a:solidFill>
                  <a:srgbClr val="C00000"/>
                </a:solidFill>
                <a:latin typeface="Calibri" panose="020F0502020204030204" pitchFamily="34" charset="0"/>
              </a:rPr>
              <a:t> </a:t>
            </a:r>
            <a:r>
              <a:rPr lang="en-US" sz="1600" b="1" dirty="0" err="1">
                <a:solidFill>
                  <a:srgbClr val="C00000"/>
                </a:solidFill>
                <a:latin typeface="Calibri" panose="020F0502020204030204" pitchFamily="34" charset="0"/>
              </a:rPr>
              <a:t>aumento</a:t>
            </a:r>
            <a:r>
              <a:rPr lang="en-US" sz="1600" b="1" dirty="0">
                <a:solidFill>
                  <a:srgbClr val="C00000"/>
                </a:solidFill>
                <a:latin typeface="Calibri" panose="020F0502020204030204" pitchFamily="34" charset="0"/>
              </a:rPr>
              <a:t> de </a:t>
            </a:r>
            <a:r>
              <a:rPr lang="en-US" sz="1600" b="1" dirty="0" err="1">
                <a:solidFill>
                  <a:srgbClr val="C00000"/>
                </a:solidFill>
                <a:latin typeface="Calibri" panose="020F0502020204030204" pitchFamily="34" charset="0"/>
              </a:rPr>
              <a:t>salario</a:t>
            </a:r>
            <a:r>
              <a:rPr lang="en-US" sz="1600" b="1" dirty="0">
                <a:solidFill>
                  <a:srgbClr val="C00000"/>
                </a:solidFill>
                <a:latin typeface="Calibri" panose="020F0502020204030204" pitchFamily="34" charset="0"/>
              </a:rPr>
              <a:t>');</a:t>
            </a:r>
          </a:p>
          <a:p>
            <a:r>
              <a:rPr lang="en-US" sz="1600" b="1" dirty="0">
                <a:solidFill>
                  <a:srgbClr val="C00000"/>
                </a:solidFill>
                <a:latin typeface="Calibri" panose="020F0502020204030204" pitchFamily="34" charset="0"/>
              </a:rPr>
              <a:t>  END CASE;</a:t>
            </a:r>
          </a:p>
          <a:p>
            <a:r>
              <a:rPr lang="en-US" sz="1600" b="1" dirty="0">
                <a:latin typeface="Calibri" panose="020F0502020204030204" pitchFamily="34" charset="0"/>
              </a:rPr>
              <a:t>END;</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6" name="CuadroTexto 5"/>
          <p:cNvSpPr txBox="1"/>
          <p:nvPr/>
        </p:nvSpPr>
        <p:spPr>
          <a:xfrm>
            <a:off x="4839288" y="1716254"/>
            <a:ext cx="3038620" cy="436103"/>
          </a:xfrm>
          <a:prstGeom prst="rect">
            <a:avLst/>
          </a:prstGeom>
          <a:noFill/>
          <a:ln>
            <a:noFill/>
          </a:ln>
        </p:spPr>
        <p:txBody>
          <a:bodyPr spcFirstLastPara="1" wrap="none" lIns="91425" tIns="45700" rIns="91425" bIns="45700" rtlCol="0" anchor="t" anchorCtr="0">
            <a:noAutofit/>
          </a:bodyPr>
          <a:lstStyle/>
          <a:p>
            <a:r>
              <a:rPr lang="es-CL" sz="1600" b="1" dirty="0">
                <a:solidFill>
                  <a:srgbClr val="008000"/>
                </a:solidFill>
                <a:latin typeface="Calibri" panose="020F0502020204030204" pitchFamily="34" charset="0"/>
              </a:rPr>
              <a:t>El salario promedio es de 6462</a:t>
            </a:r>
          </a:p>
        </p:txBody>
      </p:sp>
    </p:spTree>
    <p:extLst>
      <p:ext uri="{BB962C8B-B14F-4D97-AF65-F5344CB8AC3E}">
        <p14:creationId xmlns:p14="http://schemas.microsoft.com/office/powerpoint/2010/main" val="33914713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63994" y="212725"/>
            <a:ext cx="4411954" cy="813000"/>
          </a:xfrm>
        </p:spPr>
        <p:txBody>
          <a:bodyPr/>
          <a:lstStyle/>
          <a:p>
            <a:pPr lvl="0" defTabSz="457200">
              <a:defRPr/>
            </a:pPr>
            <a:r>
              <a:rPr lang="es-CL" sz="2800" b="1" dirty="0">
                <a:solidFill>
                  <a:prstClr val="white"/>
                </a:solidFill>
                <a:latin typeface="Calibri"/>
              </a:rPr>
              <a:t>CASE: Sentencias</a:t>
            </a:r>
          </a:p>
        </p:txBody>
      </p:sp>
      <p:sp>
        <p:nvSpPr>
          <p:cNvPr id="21" name="Rectangle 3">
            <a:extLst>
              <a:ext uri="{FF2B5EF4-FFF2-40B4-BE49-F238E27FC236}">
                <a16:creationId xmlns:a16="http://schemas.microsoft.com/office/drawing/2014/main" id="{9EA1EAC8-A5FE-4FDB-94E7-713C3ECAED25}"/>
              </a:ext>
            </a:extLst>
          </p:cNvPr>
          <p:cNvSpPr txBox="1">
            <a:spLocks noChangeArrowheads="1"/>
          </p:cNvSpPr>
          <p:nvPr/>
        </p:nvSpPr>
        <p:spPr bwMode="auto">
          <a:xfrm>
            <a:off x="611188" y="1136404"/>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6" name="Text Box 5">
            <a:extLst>
              <a:ext uri="{FF2B5EF4-FFF2-40B4-BE49-F238E27FC236}">
                <a16:creationId xmlns:a16="http://schemas.microsoft.com/office/drawing/2014/main" id="{627BB2EC-563C-4D63-8FC9-98811BC5C4EC}"/>
              </a:ext>
            </a:extLst>
          </p:cNvPr>
          <p:cNvSpPr txBox="1">
            <a:spLocks noChangeArrowheads="1"/>
          </p:cNvSpPr>
          <p:nvPr/>
        </p:nvSpPr>
        <p:spPr bwMode="auto">
          <a:xfrm>
            <a:off x="1248185" y="1460342"/>
            <a:ext cx="6911076" cy="4647426"/>
          </a:xfrm>
          <a:prstGeom prst="rect">
            <a:avLst/>
          </a:prstGeom>
          <a:solidFill>
            <a:srgbClr val="FFC000"/>
          </a:solidFill>
          <a:ln w="22225">
            <a:solidFill>
              <a:schemeClr val="tx1"/>
            </a:solidFill>
            <a:miter lim="800000"/>
            <a:headEnd/>
            <a:tailEnd/>
          </a:ln>
          <a:scene3d>
            <a:camera prst="orthographicFront"/>
            <a:lightRig rig="threePt" dir="t"/>
          </a:scene3d>
          <a:sp3d>
            <a:bevelT w="165100" prst="coolSlant"/>
            <a:bevelB/>
          </a:sp3d>
        </p:spPr>
        <p:txBody>
          <a:bodyPr wrap="square">
            <a:spAutoFit/>
          </a:bodyPr>
          <a:lstStyle/>
          <a:p>
            <a:pPr>
              <a:defRPr/>
            </a:pPr>
            <a:endParaRPr lang="en-US" sz="800" b="1" dirty="0">
              <a:latin typeface="Calibri" panose="020F0502020204030204" pitchFamily="34" charset="0"/>
            </a:endParaRPr>
          </a:p>
          <a:p>
            <a:pPr>
              <a:defRPr/>
            </a:pPr>
            <a:r>
              <a:rPr lang="en-US" sz="1600" b="1" dirty="0">
                <a:latin typeface="Calibri" panose="020F0502020204030204" pitchFamily="34" charset="0"/>
              </a:rPr>
              <a:t>DECLARE </a:t>
            </a:r>
          </a:p>
          <a:p>
            <a:pPr>
              <a:defRPr/>
            </a:pPr>
            <a:r>
              <a:rPr lang="en-US" sz="1600" b="1" dirty="0" err="1">
                <a:solidFill>
                  <a:srgbClr val="0000DE"/>
                </a:solidFill>
                <a:latin typeface="Calibri" panose="020F0502020204030204" pitchFamily="34" charset="0"/>
              </a:rPr>
              <a:t>v_salario</a:t>
            </a:r>
            <a:r>
              <a:rPr lang="en-US" sz="1600" b="1" dirty="0">
                <a:latin typeface="Calibri" panose="020F0502020204030204" pitchFamily="34" charset="0"/>
              </a:rPr>
              <a:t> NUMBER(8);</a:t>
            </a:r>
          </a:p>
          <a:p>
            <a:pPr>
              <a:defRPr/>
            </a:pPr>
            <a:r>
              <a:rPr lang="en-US" sz="1600" b="1" dirty="0">
                <a:latin typeface="Calibri" panose="020F0502020204030204" pitchFamily="34" charset="0"/>
              </a:rPr>
              <a:t>BEGIN</a:t>
            </a:r>
          </a:p>
          <a:p>
            <a:pPr>
              <a:defRPr/>
            </a:pPr>
            <a:r>
              <a:rPr lang="en-US" sz="1600" b="1" dirty="0">
                <a:latin typeface="Calibri" panose="020F0502020204030204" pitchFamily="34" charset="0"/>
              </a:rPr>
              <a:t>  SELECT salary</a:t>
            </a:r>
          </a:p>
          <a:p>
            <a:pPr>
              <a:defRPr/>
            </a:pPr>
            <a:r>
              <a:rPr lang="en-US" sz="1600" b="1" dirty="0">
                <a:latin typeface="Calibri" panose="020F0502020204030204" pitchFamily="34" charset="0"/>
              </a:rPr>
              <a:t>    INTO </a:t>
            </a:r>
            <a:r>
              <a:rPr lang="en-US" sz="1600" b="1" dirty="0" err="1">
                <a:solidFill>
                  <a:srgbClr val="0000DE"/>
                </a:solidFill>
                <a:latin typeface="Calibri" panose="020F0502020204030204" pitchFamily="34" charset="0"/>
              </a:rPr>
              <a:t>v_salario</a:t>
            </a:r>
            <a:endParaRPr lang="en-US" sz="1600" b="1" dirty="0">
              <a:solidFill>
                <a:srgbClr val="0000DE"/>
              </a:solidFill>
              <a:latin typeface="Calibri" panose="020F0502020204030204" pitchFamily="34" charset="0"/>
            </a:endParaRPr>
          </a:p>
          <a:p>
            <a:pPr>
              <a:defRPr/>
            </a:pPr>
            <a:r>
              <a:rPr lang="en-US" sz="1600" b="1" dirty="0">
                <a:latin typeface="Calibri" panose="020F0502020204030204" pitchFamily="34" charset="0"/>
              </a:rPr>
              <a:t>    FROM employees</a:t>
            </a:r>
          </a:p>
          <a:p>
            <a:pPr>
              <a:defRPr/>
            </a:pPr>
            <a:r>
              <a:rPr lang="en-US" sz="1600" b="1" dirty="0">
                <a:latin typeface="Calibri" panose="020F0502020204030204" pitchFamily="34" charset="0"/>
              </a:rPr>
              <a:t>    WHERE </a:t>
            </a:r>
            <a:r>
              <a:rPr lang="en-US" sz="1600" b="1" dirty="0" err="1">
                <a:latin typeface="Calibri" panose="020F0502020204030204" pitchFamily="34" charset="0"/>
              </a:rPr>
              <a:t>employee_id</a:t>
            </a:r>
            <a:r>
              <a:rPr lang="en-US" sz="1600" b="1" dirty="0">
                <a:latin typeface="Calibri" panose="020F0502020204030204" pitchFamily="34" charset="0"/>
              </a:rPr>
              <a:t>=100;</a:t>
            </a:r>
          </a:p>
          <a:p>
            <a:pPr>
              <a:defRPr/>
            </a:pPr>
            <a:r>
              <a:rPr lang="en-US" sz="1600" b="1" dirty="0">
                <a:latin typeface="Calibri" panose="020F0502020204030204" pitchFamily="34" charset="0"/>
              </a:rPr>
              <a:t>    </a:t>
            </a:r>
            <a:r>
              <a:rPr lang="en-US" sz="1600" b="1" dirty="0">
                <a:solidFill>
                  <a:srgbClr val="C00000"/>
                </a:solidFill>
                <a:latin typeface="Calibri" panose="020F0502020204030204" pitchFamily="34" charset="0"/>
              </a:rPr>
              <a:t>CASE  </a:t>
            </a:r>
          </a:p>
          <a:p>
            <a:pPr>
              <a:defRPr/>
            </a:pPr>
            <a:r>
              <a:rPr lang="en-US" sz="1600" b="1" dirty="0">
                <a:solidFill>
                  <a:srgbClr val="C00000"/>
                </a:solidFill>
                <a:latin typeface="Calibri" panose="020F0502020204030204" pitchFamily="34" charset="0"/>
              </a:rPr>
              <a:t>         WHEN  </a:t>
            </a:r>
            <a:r>
              <a:rPr lang="en-US" sz="1600" b="1" dirty="0" err="1">
                <a:solidFill>
                  <a:srgbClr val="0000DE"/>
                </a:solidFill>
                <a:latin typeface="Calibri" panose="020F0502020204030204" pitchFamily="34" charset="0"/>
              </a:rPr>
              <a:t>v_salario</a:t>
            </a:r>
            <a:r>
              <a:rPr lang="en-US" sz="1600" b="1" dirty="0">
                <a:solidFill>
                  <a:srgbClr val="C00000"/>
                </a:solidFill>
                <a:latin typeface="Calibri" panose="020F0502020204030204" pitchFamily="34" charset="0"/>
              </a:rPr>
              <a:t> &lt; 5000 THEN</a:t>
            </a:r>
          </a:p>
          <a:p>
            <a:pPr>
              <a:defRPr/>
            </a:pPr>
            <a:r>
              <a:rPr lang="en-US" sz="1600" b="1" dirty="0">
                <a:solidFill>
                  <a:srgbClr val="C00000"/>
                </a:solidFill>
                <a:latin typeface="Calibri" panose="020F0502020204030204" pitchFamily="34" charset="0"/>
              </a:rPr>
              <a:t>               UPDATE </a:t>
            </a:r>
            <a:r>
              <a:rPr lang="en-US" sz="1600" b="1" dirty="0" err="1">
                <a:solidFill>
                  <a:srgbClr val="C00000"/>
                </a:solidFill>
                <a:latin typeface="Calibri" panose="020F0502020204030204" pitchFamily="34" charset="0"/>
              </a:rPr>
              <a:t>empleados</a:t>
            </a:r>
            <a:endParaRPr lang="en-US" sz="1600" b="1" dirty="0">
              <a:solidFill>
                <a:srgbClr val="C00000"/>
              </a:solidFill>
              <a:latin typeface="Calibri" panose="020F0502020204030204" pitchFamily="34" charset="0"/>
            </a:endParaRPr>
          </a:p>
          <a:p>
            <a:pPr>
              <a:defRPr/>
            </a:pPr>
            <a:r>
              <a:rPr lang="en-US" sz="1600" b="1" dirty="0">
                <a:solidFill>
                  <a:srgbClr val="C00000"/>
                </a:solidFill>
                <a:latin typeface="Calibri" panose="020F0502020204030204" pitchFamily="34" charset="0"/>
              </a:rPr>
              <a:t>                       SET salary=salary*1.30</a:t>
            </a:r>
          </a:p>
          <a:p>
            <a:pPr>
              <a:defRPr/>
            </a:pPr>
            <a:r>
              <a:rPr lang="en-US" sz="1600" b="1" dirty="0">
                <a:solidFill>
                  <a:srgbClr val="C00000"/>
                </a:solidFill>
                <a:latin typeface="Calibri" panose="020F0502020204030204" pitchFamily="34" charset="0"/>
              </a:rPr>
              <a:t>                 WHERE </a:t>
            </a:r>
            <a:r>
              <a:rPr lang="en-US" sz="1600" b="1" dirty="0" err="1">
                <a:solidFill>
                  <a:srgbClr val="C00000"/>
                </a:solidFill>
                <a:latin typeface="Calibri" panose="020F0502020204030204" pitchFamily="34" charset="0"/>
              </a:rPr>
              <a:t>employee_id</a:t>
            </a:r>
            <a:r>
              <a:rPr lang="en-US" sz="1600" b="1" dirty="0">
                <a:solidFill>
                  <a:srgbClr val="C00000"/>
                </a:solidFill>
                <a:latin typeface="Calibri" panose="020F0502020204030204" pitchFamily="34" charset="0"/>
              </a:rPr>
              <a:t>=100;</a:t>
            </a:r>
          </a:p>
          <a:p>
            <a:pPr>
              <a:defRPr/>
            </a:pPr>
            <a:r>
              <a:rPr lang="en-US" sz="1600" b="1" dirty="0">
                <a:solidFill>
                  <a:srgbClr val="C00000"/>
                </a:solidFill>
                <a:latin typeface="Calibri" panose="020F0502020204030204" pitchFamily="34" charset="0"/>
              </a:rPr>
              <a:t>          ELSE</a:t>
            </a:r>
          </a:p>
          <a:p>
            <a:pPr>
              <a:defRPr/>
            </a:pPr>
            <a:r>
              <a:rPr lang="en-US" sz="1600" b="1" dirty="0">
                <a:solidFill>
                  <a:srgbClr val="C00000"/>
                </a:solidFill>
                <a:latin typeface="Calibri" panose="020F0502020204030204" pitchFamily="34" charset="0"/>
              </a:rPr>
              <a:t>               UPDATE </a:t>
            </a:r>
            <a:r>
              <a:rPr lang="en-US" sz="1600" b="1" dirty="0" err="1">
                <a:solidFill>
                  <a:srgbClr val="C00000"/>
                </a:solidFill>
                <a:latin typeface="Calibri" panose="020F0502020204030204" pitchFamily="34" charset="0"/>
              </a:rPr>
              <a:t>empleados</a:t>
            </a:r>
            <a:endParaRPr lang="en-US" sz="1600" b="1" dirty="0">
              <a:solidFill>
                <a:srgbClr val="C00000"/>
              </a:solidFill>
              <a:latin typeface="Calibri" panose="020F0502020204030204" pitchFamily="34" charset="0"/>
            </a:endParaRPr>
          </a:p>
          <a:p>
            <a:pPr>
              <a:defRPr/>
            </a:pPr>
            <a:r>
              <a:rPr lang="en-US" sz="1600" b="1" dirty="0">
                <a:solidFill>
                  <a:srgbClr val="C00000"/>
                </a:solidFill>
                <a:latin typeface="Calibri" panose="020F0502020204030204" pitchFamily="34" charset="0"/>
              </a:rPr>
              <a:t>                        SET salary=salary*1.10</a:t>
            </a:r>
          </a:p>
          <a:p>
            <a:pPr>
              <a:defRPr/>
            </a:pPr>
            <a:r>
              <a:rPr lang="en-US" sz="1600" b="1" dirty="0">
                <a:solidFill>
                  <a:srgbClr val="C00000"/>
                </a:solidFill>
                <a:latin typeface="Calibri" panose="020F0502020204030204" pitchFamily="34" charset="0"/>
              </a:rPr>
              <a:t>               WHERE </a:t>
            </a:r>
            <a:r>
              <a:rPr lang="en-US" sz="1600" b="1" dirty="0" err="1">
                <a:solidFill>
                  <a:srgbClr val="C00000"/>
                </a:solidFill>
                <a:latin typeface="Calibri" panose="020F0502020204030204" pitchFamily="34" charset="0"/>
              </a:rPr>
              <a:t>employee_id</a:t>
            </a:r>
            <a:r>
              <a:rPr lang="en-US" sz="1600" b="1" dirty="0">
                <a:solidFill>
                  <a:srgbClr val="C00000"/>
                </a:solidFill>
                <a:latin typeface="Calibri" panose="020F0502020204030204" pitchFamily="34" charset="0"/>
              </a:rPr>
              <a:t>=100; </a:t>
            </a:r>
          </a:p>
          <a:p>
            <a:pPr>
              <a:defRPr/>
            </a:pPr>
            <a:r>
              <a:rPr lang="en-US" sz="1600" b="1" dirty="0">
                <a:solidFill>
                  <a:srgbClr val="C00000"/>
                </a:solidFill>
                <a:latin typeface="Calibri" panose="020F0502020204030204" pitchFamily="34" charset="0"/>
              </a:rPr>
              <a:t>   END CASE;</a:t>
            </a:r>
          </a:p>
          <a:p>
            <a:pPr>
              <a:defRPr/>
            </a:pPr>
            <a:r>
              <a:rPr lang="en-US" sz="1600" b="1" dirty="0">
                <a:latin typeface="Calibri" panose="020F0502020204030204" pitchFamily="34" charset="0"/>
              </a:rPr>
              <a:t>END;</a:t>
            </a:r>
            <a:endParaRPr lang="en-US" sz="800" b="1" dirty="0">
              <a:latin typeface="Calibri" panose="020F0502020204030204" pitchFamily="34" charset="0"/>
            </a:endParaRPr>
          </a:p>
        </p:txBody>
      </p:sp>
      <p:sp>
        <p:nvSpPr>
          <p:cNvPr id="9" name="CuadroTexto 8"/>
          <p:cNvSpPr txBox="1"/>
          <p:nvPr/>
        </p:nvSpPr>
        <p:spPr>
          <a:xfrm>
            <a:off x="4656403" y="1716254"/>
            <a:ext cx="3319975" cy="436103"/>
          </a:xfrm>
          <a:prstGeom prst="rect">
            <a:avLst/>
          </a:prstGeom>
          <a:noFill/>
          <a:ln>
            <a:noFill/>
          </a:ln>
        </p:spPr>
        <p:txBody>
          <a:bodyPr spcFirstLastPara="1" wrap="none" lIns="91425" tIns="45700" rIns="91425" bIns="45700" rtlCol="0" anchor="t" anchorCtr="0">
            <a:noAutofit/>
          </a:bodyPr>
          <a:lstStyle/>
          <a:p>
            <a:pPr algn="l"/>
            <a:r>
              <a:rPr lang="es-CL" sz="1600" b="1" dirty="0">
                <a:solidFill>
                  <a:srgbClr val="008000"/>
                </a:solidFill>
                <a:latin typeface="Calibri" panose="020F0502020204030204" pitchFamily="34" charset="0"/>
              </a:rPr>
              <a:t>Salario del empleado 100 es de 24000</a:t>
            </a:r>
          </a:p>
        </p:txBody>
      </p:sp>
    </p:spTree>
    <p:extLst>
      <p:ext uri="{BB962C8B-B14F-4D97-AF65-F5344CB8AC3E}">
        <p14:creationId xmlns:p14="http://schemas.microsoft.com/office/powerpoint/2010/main" val="2641241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1DCFFB2-9AD1-704E-96BD-9E25D01600D1}"/>
              </a:ext>
            </a:extLst>
          </p:cNvPr>
          <p:cNvSpPr>
            <a:spLocks noGrp="1"/>
          </p:cNvSpPr>
          <p:nvPr>
            <p:ph type="sldNum" idx="4294967295"/>
          </p:nvPr>
        </p:nvSpPr>
        <p:spPr>
          <a:xfrm>
            <a:off x="6915150" y="6356351"/>
            <a:ext cx="2057400" cy="365100"/>
          </a:xfrm>
        </p:spPr>
        <p:txBody>
          <a:bodyPr/>
          <a:lstStyle/>
          <a:p>
            <a:fld id="{00000000-1234-1234-1234-123412341234}" type="slidenum">
              <a:rPr lang="en-US" smtClean="0"/>
              <a:pPr/>
              <a:t>28</a:t>
            </a:fld>
            <a:endParaRPr lang="en-US"/>
          </a:p>
        </p:txBody>
      </p:sp>
      <p:sp>
        <p:nvSpPr>
          <p:cNvPr id="2" name="Título 1">
            <a:extLst>
              <a:ext uri="{FF2B5EF4-FFF2-40B4-BE49-F238E27FC236}">
                <a16:creationId xmlns:a16="http://schemas.microsoft.com/office/drawing/2014/main" id="{9750BC02-FE4E-1148-8346-BA2C94ECC781}"/>
              </a:ext>
            </a:extLst>
          </p:cNvPr>
          <p:cNvSpPr>
            <a:spLocks noGrp="1"/>
          </p:cNvSpPr>
          <p:nvPr>
            <p:ph type="title"/>
          </p:nvPr>
        </p:nvSpPr>
        <p:spPr/>
        <p:txBody>
          <a:bodyPr/>
          <a:lstStyle/>
          <a:p>
            <a:r>
              <a:rPr lang="es-ES_tradnl" b="1" dirty="0"/>
              <a:t>Resumen de la Clase</a:t>
            </a:r>
          </a:p>
        </p:txBody>
      </p:sp>
      <p:sp>
        <p:nvSpPr>
          <p:cNvPr id="7" name="Marcador de texto 8">
            <a:extLst>
              <a:ext uri="{FF2B5EF4-FFF2-40B4-BE49-F238E27FC236}">
                <a16:creationId xmlns:a16="http://schemas.microsoft.com/office/drawing/2014/main" id="{4CC22019-054D-4891-A5BF-AC0564C4D8AF}"/>
              </a:ext>
            </a:extLst>
          </p:cNvPr>
          <p:cNvSpPr>
            <a:spLocks noGrp="1"/>
          </p:cNvSpPr>
          <p:nvPr>
            <p:ph type="body" sz="quarter" idx="11"/>
          </p:nvPr>
        </p:nvSpPr>
        <p:spPr>
          <a:xfrm>
            <a:off x="560387" y="1555302"/>
            <a:ext cx="8023225" cy="4486275"/>
          </a:xfrm>
        </p:spPr>
        <p:txBody>
          <a:bodyPr>
            <a:noAutofit/>
          </a:bodyPr>
          <a:lstStyle/>
          <a:p>
            <a:pPr marL="393700" indent="-342900" algn="just">
              <a:buFont typeface="Arial" panose="020B0604020202020204" pitchFamily="34" charset="0"/>
              <a:buChar char="•"/>
            </a:pPr>
            <a:r>
              <a:rPr lang="es-MX" sz="2200" dirty="0"/>
              <a:t>Se explicó los usos y tipos de Estructuras de Control en PL/SQL.</a:t>
            </a:r>
          </a:p>
          <a:p>
            <a:pPr marL="393700" indent="-342900" algn="just">
              <a:buFont typeface="Arial" panose="020B0604020202020204" pitchFamily="34" charset="0"/>
              <a:buChar char="•"/>
            </a:pPr>
            <a:r>
              <a:rPr lang="es-MX" sz="2200" dirty="0"/>
              <a:t>Se explicó cómo construir Estructuras de Selección o Condicionales con la sentencia IF Simple.</a:t>
            </a:r>
          </a:p>
          <a:p>
            <a:pPr marL="393700" indent="-342900" algn="just">
              <a:buFont typeface="Arial" panose="020B0604020202020204" pitchFamily="34" charset="0"/>
              <a:buChar char="•"/>
            </a:pPr>
            <a:r>
              <a:rPr lang="es-MX" sz="2200" dirty="0"/>
              <a:t>Se explicó cómo construir Estructuras de Selección o Condicionales  con la sentencia IF-THEN-ELSE.</a:t>
            </a:r>
          </a:p>
          <a:p>
            <a:pPr marL="393700" indent="-342900" algn="just">
              <a:buFont typeface="Arial" panose="020B0604020202020204" pitchFamily="34" charset="0"/>
              <a:buChar char="•"/>
            </a:pPr>
            <a:r>
              <a:rPr lang="es-MX" sz="2200" dirty="0"/>
              <a:t>Se explicó cómo construir Estructuras de Selección o Condicionales  con la sentencia IF-THEN-ELSIF.</a:t>
            </a:r>
          </a:p>
          <a:p>
            <a:pPr marL="393700" indent="-342900" algn="just">
              <a:buFont typeface="Arial" panose="020B0604020202020204" pitchFamily="34" charset="0"/>
              <a:buChar char="•"/>
            </a:pPr>
            <a:r>
              <a:rPr lang="es-MX" sz="2200" dirty="0"/>
              <a:t>Se explicó cómo utilizar sentencias CASE y expresiones CASE.</a:t>
            </a:r>
          </a:p>
        </p:txBody>
      </p:sp>
    </p:spTree>
    <p:extLst>
      <p:ext uri="{BB962C8B-B14F-4D97-AF65-F5344CB8AC3E}">
        <p14:creationId xmlns:p14="http://schemas.microsoft.com/office/powerpoint/2010/main" val="540675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1DCFFB2-9AD1-704E-96BD-9E25D01600D1}"/>
              </a:ext>
            </a:extLst>
          </p:cNvPr>
          <p:cNvSpPr>
            <a:spLocks noGrp="1"/>
          </p:cNvSpPr>
          <p:nvPr>
            <p:ph type="sldNum" idx="4294967295"/>
          </p:nvPr>
        </p:nvSpPr>
        <p:spPr>
          <a:xfrm>
            <a:off x="6915150" y="6356351"/>
            <a:ext cx="2057400" cy="365100"/>
          </a:xfrm>
        </p:spPr>
        <p:txBody>
          <a:bodyPr/>
          <a:lstStyle/>
          <a:p>
            <a:fld id="{00000000-1234-1234-1234-123412341234}" type="slidenum">
              <a:rPr lang="en-US" smtClean="0"/>
              <a:pPr/>
              <a:t>3</a:t>
            </a:fld>
            <a:endParaRPr lang="en-US"/>
          </a:p>
        </p:txBody>
      </p:sp>
      <p:sp>
        <p:nvSpPr>
          <p:cNvPr id="2" name="Título 1">
            <a:extLst>
              <a:ext uri="{FF2B5EF4-FFF2-40B4-BE49-F238E27FC236}">
                <a16:creationId xmlns:a16="http://schemas.microsoft.com/office/drawing/2014/main" id="{9750BC02-FE4E-1148-8346-BA2C94ECC781}"/>
              </a:ext>
            </a:extLst>
          </p:cNvPr>
          <p:cNvSpPr>
            <a:spLocks noGrp="1"/>
          </p:cNvSpPr>
          <p:nvPr>
            <p:ph type="title"/>
          </p:nvPr>
        </p:nvSpPr>
        <p:spPr/>
        <p:txBody>
          <a:bodyPr/>
          <a:lstStyle/>
          <a:p>
            <a:r>
              <a:rPr lang="es-ES_tradnl" b="1" dirty="0"/>
              <a:t>Objetivos de la Clase</a:t>
            </a:r>
          </a:p>
        </p:txBody>
      </p:sp>
      <p:sp>
        <p:nvSpPr>
          <p:cNvPr id="9" name="Marcador de texto 8">
            <a:extLst>
              <a:ext uri="{FF2B5EF4-FFF2-40B4-BE49-F238E27FC236}">
                <a16:creationId xmlns:a16="http://schemas.microsoft.com/office/drawing/2014/main" id="{C0A58EEC-AE91-4A1D-A092-4DC34F040D5C}"/>
              </a:ext>
            </a:extLst>
          </p:cNvPr>
          <p:cNvSpPr>
            <a:spLocks noGrp="1"/>
          </p:cNvSpPr>
          <p:nvPr>
            <p:ph type="body" sz="quarter" idx="11"/>
          </p:nvPr>
        </p:nvSpPr>
        <p:spPr>
          <a:xfrm>
            <a:off x="560387" y="1408341"/>
            <a:ext cx="8023225" cy="4486275"/>
          </a:xfrm>
        </p:spPr>
        <p:txBody>
          <a:bodyPr>
            <a:noAutofit/>
          </a:bodyPr>
          <a:lstStyle/>
          <a:p>
            <a:pPr marL="393700" indent="-342900" algn="just">
              <a:buFont typeface="Arial" panose="020B0604020202020204" pitchFamily="34" charset="0"/>
              <a:buChar char="•"/>
            </a:pPr>
            <a:r>
              <a:rPr lang="es-MX" sz="2200" dirty="0"/>
              <a:t>Identificar los usos y tipos de Estructuras de Control en PL/SQL.</a:t>
            </a:r>
          </a:p>
          <a:p>
            <a:pPr marL="393700" indent="-342900" algn="just">
              <a:buFont typeface="Arial" panose="020B0604020202020204" pitchFamily="34" charset="0"/>
              <a:buChar char="•"/>
            </a:pPr>
            <a:r>
              <a:rPr lang="es-MX" sz="2200" dirty="0"/>
              <a:t>Cómo construir Estructuras de Selección o Condicionales con la sentencia IF Simple.</a:t>
            </a:r>
          </a:p>
          <a:p>
            <a:pPr marL="393700" indent="-342900" algn="just">
              <a:buFont typeface="Arial" panose="020B0604020202020204" pitchFamily="34" charset="0"/>
              <a:buChar char="•"/>
            </a:pPr>
            <a:r>
              <a:rPr lang="es-MX" sz="2200" dirty="0"/>
              <a:t>Cómo construir Estructuras de Selección o Condicionales  con la sentencia IF-THEN-ELSE.</a:t>
            </a:r>
          </a:p>
          <a:p>
            <a:pPr marL="393700" indent="-342900" algn="just">
              <a:buFont typeface="Arial" panose="020B0604020202020204" pitchFamily="34" charset="0"/>
              <a:buChar char="•"/>
            </a:pPr>
            <a:r>
              <a:rPr lang="es-MX" sz="2200" dirty="0"/>
              <a:t>Cómo construir Estructuras de Selección o Condicionales  con la sentencia IF-THEN-ELSIF.</a:t>
            </a:r>
          </a:p>
          <a:p>
            <a:pPr marL="393700" indent="-342900" algn="just">
              <a:buFont typeface="Arial" panose="020B0604020202020204" pitchFamily="34" charset="0"/>
              <a:buChar char="•"/>
            </a:pPr>
            <a:r>
              <a:rPr lang="es-MX" sz="2200" dirty="0"/>
              <a:t>Cómo utilizar sentencias CASE y expresiones CASE.</a:t>
            </a:r>
          </a:p>
        </p:txBody>
      </p:sp>
    </p:spTree>
    <p:extLst>
      <p:ext uri="{BB962C8B-B14F-4D97-AF65-F5344CB8AC3E}">
        <p14:creationId xmlns:p14="http://schemas.microsoft.com/office/powerpoint/2010/main" val="1994146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2"/>
          <p:cNvSpPr txBox="1">
            <a:spLocks noGrp="1"/>
          </p:cNvSpPr>
          <p:nvPr>
            <p:ph type="title"/>
          </p:nvPr>
        </p:nvSpPr>
        <p:spPr>
          <a:xfrm>
            <a:off x="3004575" y="3677629"/>
            <a:ext cx="5995800" cy="1560800"/>
          </a:xfrm>
          <a:prstGeom prst="rect">
            <a:avLst/>
          </a:prstGeom>
        </p:spPr>
        <p:txBody>
          <a:bodyPr spcFirstLastPara="1" wrap="square" lIns="91425" tIns="45700" rIns="91425" bIns="45700" anchor="ctr" anchorCtr="0">
            <a:noAutofit/>
          </a:bodyPr>
          <a:lstStyle/>
          <a:p>
            <a:pPr lvl="0"/>
            <a:r>
              <a:rPr lang="es-ES_tradnl" sz="4800" b="1" dirty="0"/>
              <a:t>Estructuras de Selección</a:t>
            </a:r>
            <a:endParaRPr sz="4800" b="1" dirty="0"/>
          </a:p>
        </p:txBody>
      </p:sp>
      <p:pic>
        <p:nvPicPr>
          <p:cNvPr id="5" name="Imagen 4">
            <a:extLst>
              <a:ext uri="{FF2B5EF4-FFF2-40B4-BE49-F238E27FC236}">
                <a16:creationId xmlns:a16="http://schemas.microsoft.com/office/drawing/2014/main" id="{595B8594-4A99-4E38-B772-2C769E618C1C}"/>
              </a:ext>
            </a:extLst>
          </p:cNvPr>
          <p:cNvPicPr>
            <a:picLocks noChangeAspect="1"/>
          </p:cNvPicPr>
          <p:nvPr/>
        </p:nvPicPr>
        <p:blipFill>
          <a:blip r:embed="rId3"/>
          <a:stretch>
            <a:fillRect/>
          </a:stretch>
        </p:blipFill>
        <p:spPr>
          <a:xfrm>
            <a:off x="133436" y="6030421"/>
            <a:ext cx="8877127" cy="60802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Control de Flujo de Ejecución</a:t>
            </a:r>
          </a:p>
        </p:txBody>
      </p:sp>
      <p:pic>
        <p:nvPicPr>
          <p:cNvPr id="10" name="Imagen 9"/>
          <p:cNvPicPr>
            <a:picLocks noChangeAspect="1"/>
          </p:cNvPicPr>
          <p:nvPr/>
        </p:nvPicPr>
        <p:blipFill>
          <a:blip r:embed="rId3"/>
          <a:stretch>
            <a:fillRect/>
          </a:stretch>
        </p:blipFill>
        <p:spPr>
          <a:xfrm>
            <a:off x="1124470" y="1493340"/>
            <a:ext cx="6388850" cy="4742814"/>
          </a:xfrm>
          <a:prstGeom prst="rect">
            <a:avLst/>
          </a:prstGeom>
        </p:spPr>
      </p:pic>
    </p:spTree>
    <p:extLst>
      <p:ext uri="{BB962C8B-B14F-4D97-AF65-F5344CB8AC3E}">
        <p14:creationId xmlns:p14="http://schemas.microsoft.com/office/powerpoint/2010/main" val="3413715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a:extLst>
              <a:ext uri="{FF2B5EF4-FFF2-40B4-BE49-F238E27FC236}">
                <a16:creationId xmlns:a16="http://schemas.microsoft.com/office/drawing/2014/main" id="{9EA1EAC8-A5FE-4FDB-94E7-713C3ECAED25}"/>
              </a:ext>
            </a:extLst>
          </p:cNvPr>
          <p:cNvSpPr txBox="1">
            <a:spLocks noChangeArrowheads="1"/>
          </p:cNvSpPr>
          <p:nvPr/>
        </p:nvSpPr>
        <p:spPr bwMode="auto">
          <a:xfrm>
            <a:off x="611188" y="1302700"/>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Sintaxis</a:t>
            </a:r>
          </a:p>
          <a:p>
            <a:pPr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Estructuras de Selección: </a:t>
            </a:r>
            <a:br>
              <a:rPr lang="es-CL" sz="2800" b="1" dirty="0">
                <a:solidFill>
                  <a:prstClr val="white"/>
                </a:solidFill>
                <a:latin typeface="Calibri"/>
              </a:rPr>
            </a:br>
            <a:r>
              <a:rPr lang="es-CL" sz="2800" b="1" dirty="0">
                <a:solidFill>
                  <a:prstClr val="white"/>
                </a:solidFill>
                <a:latin typeface="Calibri"/>
              </a:rPr>
              <a:t>Sentencia IF Simple</a:t>
            </a:r>
          </a:p>
        </p:txBody>
      </p:sp>
      <p:sp>
        <p:nvSpPr>
          <p:cNvPr id="9" name="Rectángulo redondeado 4">
            <a:extLst>
              <a:ext uri="{FF2B5EF4-FFF2-40B4-BE49-F238E27FC236}">
                <a16:creationId xmlns:a16="http://schemas.microsoft.com/office/drawing/2014/main" id="{5B5CBAFF-C097-4639-BF15-4BF242980531}"/>
              </a:ext>
            </a:extLst>
          </p:cNvPr>
          <p:cNvSpPr/>
          <p:nvPr/>
        </p:nvSpPr>
        <p:spPr>
          <a:xfrm>
            <a:off x="3164848" y="1438706"/>
            <a:ext cx="2088000" cy="1800000"/>
          </a:xfrm>
          <a:prstGeom prst="roundRect">
            <a:avLst/>
          </a:prstGeom>
          <a:solidFill>
            <a:srgbClr val="D96709"/>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algn="ctr" fontAlgn="base">
              <a:spcBef>
                <a:spcPct val="0"/>
              </a:spcBef>
              <a:spcAft>
                <a:spcPct val="0"/>
              </a:spcAft>
              <a:buClrTx/>
              <a:defRPr/>
            </a:pPr>
            <a:r>
              <a:rPr lang="es-CL" sz="1800" b="1" kern="1200" dirty="0">
                <a:solidFill>
                  <a:srgbClr val="FFFFFF"/>
                </a:solidFill>
                <a:latin typeface="Calibri"/>
                <a:cs typeface="Arial" panose="020B0604020202020204" pitchFamily="34" charset="0"/>
              </a:rPr>
              <a:t>Permite realizar acciones de forma selectiva basado en la evaluación de condiciones.</a:t>
            </a:r>
          </a:p>
        </p:txBody>
      </p:sp>
      <p:sp>
        <p:nvSpPr>
          <p:cNvPr id="10" name="Text Box 5">
            <a:extLst>
              <a:ext uri="{FF2B5EF4-FFF2-40B4-BE49-F238E27FC236}">
                <a16:creationId xmlns:a16="http://schemas.microsoft.com/office/drawing/2014/main" id="{97E69BDB-892E-40B6-ABE1-B4482245C5A4}"/>
              </a:ext>
            </a:extLst>
          </p:cNvPr>
          <p:cNvSpPr txBox="1">
            <a:spLocks noChangeArrowheads="1"/>
          </p:cNvSpPr>
          <p:nvPr/>
        </p:nvSpPr>
        <p:spPr bwMode="auto">
          <a:xfrm>
            <a:off x="1259632" y="4040235"/>
            <a:ext cx="5930308" cy="2062103"/>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lvl="0" fontAlgn="base">
              <a:spcBef>
                <a:spcPct val="0"/>
              </a:spcBef>
              <a:spcAft>
                <a:spcPct val="0"/>
              </a:spcAft>
              <a:buClrTx/>
              <a:defRPr/>
            </a:pPr>
            <a:endParaRPr lang="es-MX" sz="800" b="1" i="1" kern="1200" dirty="0">
              <a:solidFill>
                <a:sysClr val="windowText" lastClr="000000"/>
              </a:solidFill>
              <a:latin typeface="Calibri"/>
              <a:ea typeface="+mn-ea"/>
              <a:cs typeface="Arial" pitchFamily="34" charset="0"/>
            </a:endParaRPr>
          </a:p>
          <a:p>
            <a:pPr>
              <a:defRPr/>
            </a:pPr>
            <a:r>
              <a:rPr lang="en-US" sz="1600" b="1" dirty="0">
                <a:latin typeface="Calibri" panose="020F0502020204030204" pitchFamily="34" charset="0"/>
              </a:rPr>
              <a:t>IF</a:t>
            </a:r>
            <a:r>
              <a:rPr lang="en-US" sz="1600" b="1" i="1" dirty="0">
                <a:latin typeface="Calibri" panose="020F0502020204030204" pitchFamily="34" charset="0"/>
              </a:rPr>
              <a:t> </a:t>
            </a:r>
            <a:r>
              <a:rPr lang="en-US" sz="1600" b="1" i="1" dirty="0" err="1">
                <a:latin typeface="Calibri" panose="020F0502020204030204" pitchFamily="34" charset="0"/>
              </a:rPr>
              <a:t>condición</a:t>
            </a:r>
            <a:r>
              <a:rPr lang="en-US" sz="1600" b="1" i="1" dirty="0">
                <a:latin typeface="Calibri" panose="020F0502020204030204" pitchFamily="34" charset="0"/>
              </a:rPr>
              <a:t> </a:t>
            </a:r>
            <a:r>
              <a:rPr lang="en-US" sz="1600" b="1" dirty="0">
                <a:latin typeface="Calibri" panose="020F0502020204030204" pitchFamily="34" charset="0"/>
              </a:rPr>
              <a:t>THEN</a:t>
            </a:r>
          </a:p>
          <a:p>
            <a:pPr>
              <a:defRPr/>
            </a:pPr>
            <a:r>
              <a:rPr lang="en-US" sz="1600" b="1" i="1" dirty="0">
                <a:latin typeface="Calibri" panose="020F0502020204030204" pitchFamily="34" charset="0"/>
              </a:rPr>
              <a:t>  </a:t>
            </a:r>
            <a:r>
              <a:rPr lang="en-US" sz="1600" b="1" i="1" dirty="0" err="1">
                <a:latin typeface="Calibri" panose="020F0502020204030204" pitchFamily="34" charset="0"/>
              </a:rPr>
              <a:t>setencias</a:t>
            </a:r>
            <a:r>
              <a:rPr lang="en-US" sz="1600" b="1" i="1" dirty="0">
                <a:latin typeface="Calibri" panose="020F0502020204030204" pitchFamily="34" charset="0"/>
              </a:rPr>
              <a:t>;</a:t>
            </a:r>
          </a:p>
          <a:p>
            <a:pPr>
              <a:defRPr/>
            </a:pPr>
            <a:r>
              <a:rPr lang="en-US" sz="1600" b="1" dirty="0">
                <a:latin typeface="Calibri" panose="020F0502020204030204" pitchFamily="34" charset="0"/>
              </a:rPr>
              <a:t>[ELSIF</a:t>
            </a:r>
            <a:r>
              <a:rPr lang="en-US" sz="1600" b="1" i="1" dirty="0">
                <a:latin typeface="Calibri" panose="020F0502020204030204" pitchFamily="34" charset="0"/>
              </a:rPr>
              <a:t> </a:t>
            </a:r>
            <a:r>
              <a:rPr lang="en-US" sz="1600" b="1" i="1" dirty="0" err="1">
                <a:latin typeface="Calibri" panose="020F0502020204030204" pitchFamily="34" charset="0"/>
              </a:rPr>
              <a:t>condición</a:t>
            </a:r>
            <a:r>
              <a:rPr lang="en-US" sz="1600" b="1" i="1" dirty="0">
                <a:latin typeface="Calibri" panose="020F0502020204030204" pitchFamily="34" charset="0"/>
              </a:rPr>
              <a:t> </a:t>
            </a:r>
            <a:r>
              <a:rPr lang="en-US" sz="1600" b="1" dirty="0">
                <a:latin typeface="Calibri" panose="020F0502020204030204" pitchFamily="34" charset="0"/>
              </a:rPr>
              <a:t>THEN</a:t>
            </a:r>
            <a:r>
              <a:rPr lang="en-US" sz="1600" b="1" i="1" dirty="0">
                <a:latin typeface="Calibri" panose="020F0502020204030204" pitchFamily="34" charset="0"/>
              </a:rPr>
              <a:t> </a:t>
            </a:r>
          </a:p>
          <a:p>
            <a:pPr>
              <a:defRPr/>
            </a:pPr>
            <a:r>
              <a:rPr lang="en-US" sz="1600" b="1" i="1" dirty="0">
                <a:latin typeface="Calibri" panose="020F0502020204030204" pitchFamily="34" charset="0"/>
              </a:rPr>
              <a:t>  </a:t>
            </a:r>
            <a:r>
              <a:rPr lang="en-US" sz="1600" b="1" i="1" dirty="0" err="1">
                <a:latin typeface="Calibri" panose="020F0502020204030204" pitchFamily="34" charset="0"/>
              </a:rPr>
              <a:t>sentencias</a:t>
            </a:r>
            <a:r>
              <a:rPr lang="en-US" sz="1600" b="1" dirty="0">
                <a:latin typeface="Calibri" panose="020F0502020204030204" pitchFamily="34" charset="0"/>
              </a:rPr>
              <a:t>;]</a:t>
            </a:r>
          </a:p>
          <a:p>
            <a:pPr>
              <a:defRPr/>
            </a:pPr>
            <a:r>
              <a:rPr lang="en-US" sz="1600" b="1" dirty="0">
                <a:latin typeface="Calibri" panose="020F0502020204030204" pitchFamily="34" charset="0"/>
              </a:rPr>
              <a:t>[ELSE </a:t>
            </a:r>
          </a:p>
          <a:p>
            <a:pPr>
              <a:defRPr/>
            </a:pPr>
            <a:r>
              <a:rPr lang="en-US" sz="1600" b="1" i="1" dirty="0">
                <a:latin typeface="Calibri" panose="020F0502020204030204" pitchFamily="34" charset="0"/>
              </a:rPr>
              <a:t>  </a:t>
            </a:r>
            <a:r>
              <a:rPr lang="en-US" sz="1600" b="1" i="1" dirty="0" err="1">
                <a:latin typeface="Calibri" panose="020F0502020204030204" pitchFamily="34" charset="0"/>
              </a:rPr>
              <a:t>sentencias</a:t>
            </a:r>
            <a:r>
              <a:rPr lang="en-US" sz="1600" b="1" dirty="0">
                <a:latin typeface="Calibri" panose="020F0502020204030204" pitchFamily="34" charset="0"/>
              </a:rPr>
              <a:t>;]</a:t>
            </a:r>
          </a:p>
          <a:p>
            <a:pPr>
              <a:defRPr/>
            </a:pPr>
            <a:r>
              <a:rPr lang="en-US" sz="1600" b="1" dirty="0">
                <a:latin typeface="Calibri" panose="020F0502020204030204" pitchFamily="34" charset="0"/>
              </a:rPr>
              <a:t>END IF</a:t>
            </a:r>
            <a:r>
              <a:rPr lang="en-US" sz="1600" b="1" i="1" dirty="0">
                <a:latin typeface="Calibri" panose="020F0502020204030204"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514249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Estructuras de Selección: </a:t>
            </a:r>
            <a:br>
              <a:rPr lang="es-CL" sz="2800" b="1" dirty="0">
                <a:solidFill>
                  <a:prstClr val="white"/>
                </a:solidFill>
                <a:latin typeface="Calibri"/>
              </a:rPr>
            </a:br>
            <a:r>
              <a:rPr lang="es-CL" sz="2800" b="1" dirty="0">
                <a:solidFill>
                  <a:prstClr val="white"/>
                </a:solidFill>
                <a:latin typeface="Calibri"/>
              </a:rPr>
              <a:t>Sentencia IF Simple</a:t>
            </a:r>
          </a:p>
        </p:txBody>
      </p:sp>
      <p:sp>
        <p:nvSpPr>
          <p:cNvPr id="15" name="Rectangle 3">
            <a:extLst>
              <a:ext uri="{FF2B5EF4-FFF2-40B4-BE49-F238E27FC236}">
                <a16:creationId xmlns:a16="http://schemas.microsoft.com/office/drawing/2014/main" id="{9EA1EAC8-A5FE-4FDB-94E7-713C3ECAED25}"/>
              </a:ext>
            </a:extLst>
          </p:cNvPr>
          <p:cNvSpPr txBox="1">
            <a:spLocks noChangeArrowheads="1"/>
          </p:cNvSpPr>
          <p:nvPr/>
        </p:nvSpPr>
        <p:spPr bwMode="auto">
          <a:xfrm>
            <a:off x="611188" y="1220812"/>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9" name="Text Box 5">
            <a:extLst>
              <a:ext uri="{FF2B5EF4-FFF2-40B4-BE49-F238E27FC236}">
                <a16:creationId xmlns:a16="http://schemas.microsoft.com/office/drawing/2014/main" id="{627BB2EC-563C-4D63-8FC9-98811BC5C4EC}"/>
              </a:ext>
            </a:extLst>
          </p:cNvPr>
          <p:cNvSpPr txBox="1">
            <a:spLocks noChangeArrowheads="1"/>
          </p:cNvSpPr>
          <p:nvPr/>
        </p:nvSpPr>
        <p:spPr bwMode="auto">
          <a:xfrm>
            <a:off x="1302110" y="4285599"/>
            <a:ext cx="6270891" cy="2308324"/>
          </a:xfrm>
          <a:prstGeom prst="rect">
            <a:avLst/>
          </a:prstGeom>
          <a:solidFill>
            <a:srgbClr val="FFC000"/>
          </a:solidFill>
          <a:ln w="22225">
            <a:solidFill>
              <a:schemeClr val="tx1"/>
            </a:solidFill>
            <a:miter lim="800000"/>
            <a:headEnd/>
            <a:tailEnd/>
          </a:ln>
          <a:scene3d>
            <a:camera prst="orthographicFront"/>
            <a:lightRig rig="threePt" dir="t"/>
          </a:scene3d>
          <a:sp3d>
            <a:bevelT w="165100" prst="coolSlant"/>
            <a:bevelB/>
          </a:sp3d>
        </p:spPr>
        <p:txBody>
          <a:bodyPr wrap="square">
            <a:spAutoFit/>
          </a:bodyPr>
          <a:lstStyle/>
          <a:p>
            <a:pPr>
              <a:defRPr/>
            </a:pPr>
            <a:endParaRPr lang="en-US" sz="800" b="1" dirty="0">
              <a:latin typeface="Calibri" panose="020F0502020204030204" pitchFamily="34" charset="0"/>
            </a:endParaRPr>
          </a:p>
          <a:p>
            <a:pPr>
              <a:defRPr/>
            </a:pPr>
            <a:r>
              <a:rPr lang="en-US" sz="1600" b="1" dirty="0">
                <a:latin typeface="Calibri" panose="020F0502020204030204" pitchFamily="34" charset="0"/>
              </a:rPr>
              <a:t>DECLARE</a:t>
            </a:r>
          </a:p>
          <a:p>
            <a:pPr>
              <a:defRPr/>
            </a:pPr>
            <a:r>
              <a:rPr lang="en-US" sz="1600" b="1" dirty="0">
                <a:latin typeface="Calibri" panose="020F0502020204030204" pitchFamily="34" charset="0"/>
              </a:rPr>
              <a:t>  </a:t>
            </a:r>
            <a:r>
              <a:rPr lang="en-US" sz="1600" b="1" dirty="0" err="1">
                <a:latin typeface="Calibri" panose="020F0502020204030204" pitchFamily="34" charset="0"/>
              </a:rPr>
              <a:t>v_mi_edad</a:t>
            </a:r>
            <a:r>
              <a:rPr lang="en-US" sz="1600" b="1" dirty="0">
                <a:latin typeface="Calibri" panose="020F0502020204030204" pitchFamily="34" charset="0"/>
              </a:rPr>
              <a:t>       number(2) := 10;</a:t>
            </a:r>
          </a:p>
          <a:p>
            <a:pPr>
              <a:defRPr/>
            </a:pPr>
            <a:r>
              <a:rPr lang="en-US" sz="1600" b="1" dirty="0">
                <a:latin typeface="Calibri" panose="020F0502020204030204" pitchFamily="34" charset="0"/>
              </a:rPr>
              <a:t>  </a:t>
            </a:r>
            <a:r>
              <a:rPr lang="en-US" sz="1600" b="1" dirty="0" err="1">
                <a:latin typeface="Calibri" panose="020F0502020204030204" pitchFamily="34" charset="0"/>
              </a:rPr>
              <a:t>v_mi_nombre</a:t>
            </a:r>
            <a:r>
              <a:rPr lang="en-US" sz="1600" b="1" dirty="0">
                <a:latin typeface="Calibri" panose="020F0502020204030204" pitchFamily="34" charset="0"/>
              </a:rPr>
              <a:t>   varchar2(20) := 'Luis';</a:t>
            </a:r>
          </a:p>
          <a:p>
            <a:pPr>
              <a:defRPr/>
            </a:pPr>
            <a:r>
              <a:rPr lang="en-US" sz="1600" b="1" dirty="0">
                <a:latin typeface="Calibri" panose="020F0502020204030204" pitchFamily="34" charset="0"/>
              </a:rPr>
              <a:t>BEGIN</a:t>
            </a:r>
          </a:p>
          <a:p>
            <a:pPr>
              <a:defRPr/>
            </a:pPr>
            <a:r>
              <a:rPr lang="en-US" sz="1600" b="1" dirty="0">
                <a:latin typeface="Calibri" panose="020F0502020204030204" pitchFamily="34" charset="0"/>
              </a:rPr>
              <a:t>  </a:t>
            </a:r>
            <a:r>
              <a:rPr lang="en-US" sz="1600" b="1" dirty="0">
                <a:solidFill>
                  <a:srgbClr val="C00000"/>
                </a:solidFill>
                <a:latin typeface="Calibri" panose="020F0502020204030204" pitchFamily="34" charset="0"/>
              </a:rPr>
              <a:t>IF </a:t>
            </a:r>
            <a:r>
              <a:rPr lang="en-US" sz="1600" b="1" dirty="0" err="1">
                <a:solidFill>
                  <a:srgbClr val="C00000"/>
                </a:solidFill>
                <a:latin typeface="Calibri" panose="020F0502020204030204" pitchFamily="34" charset="0"/>
              </a:rPr>
              <a:t>v_mi_edad</a:t>
            </a:r>
            <a:r>
              <a:rPr lang="en-US" sz="1600" b="1" dirty="0">
                <a:solidFill>
                  <a:srgbClr val="C00000"/>
                </a:solidFill>
                <a:latin typeface="Calibri" panose="020F0502020204030204" pitchFamily="34" charset="0"/>
              </a:rPr>
              <a:t> &lt; 11  AND  </a:t>
            </a:r>
            <a:r>
              <a:rPr lang="en-US" sz="1600" b="1" dirty="0" err="1">
                <a:solidFill>
                  <a:srgbClr val="C00000"/>
                </a:solidFill>
                <a:latin typeface="Calibri" panose="020F0502020204030204" pitchFamily="34" charset="0"/>
              </a:rPr>
              <a:t>v_mi_nombre</a:t>
            </a:r>
            <a:r>
              <a:rPr lang="en-US" sz="1600" b="1" dirty="0">
                <a:solidFill>
                  <a:srgbClr val="C00000"/>
                </a:solidFill>
                <a:latin typeface="Calibri" panose="020F0502020204030204" pitchFamily="34" charset="0"/>
              </a:rPr>
              <a:t> = 'Luis' THEN</a:t>
            </a:r>
          </a:p>
          <a:p>
            <a:pPr>
              <a:defRPr/>
            </a:pPr>
            <a:r>
              <a:rPr lang="en-US" sz="1600" b="1" dirty="0">
                <a:solidFill>
                  <a:srgbClr val="C00000"/>
                </a:solidFill>
                <a:latin typeface="Calibri" panose="020F0502020204030204" pitchFamily="34" charset="0"/>
              </a:rPr>
              <a:t>     DBMS_OUTPUT.PUT_LINE('</a:t>
            </a:r>
            <a:r>
              <a:rPr lang="en-US" sz="1600" b="1" dirty="0" err="1">
                <a:solidFill>
                  <a:srgbClr val="C00000"/>
                </a:solidFill>
                <a:latin typeface="Calibri" panose="020F0502020204030204" pitchFamily="34" charset="0"/>
              </a:rPr>
              <a:t>Yo</a:t>
            </a:r>
            <a:r>
              <a:rPr lang="en-US" sz="1600" b="1" dirty="0">
                <a:solidFill>
                  <a:srgbClr val="C00000"/>
                </a:solidFill>
                <a:latin typeface="Calibri" panose="020F0502020204030204" pitchFamily="34" charset="0"/>
              </a:rPr>
              <a:t> soy un </a:t>
            </a:r>
            <a:r>
              <a:rPr lang="en-US" sz="1600" b="1" dirty="0" err="1">
                <a:solidFill>
                  <a:srgbClr val="C00000"/>
                </a:solidFill>
                <a:latin typeface="Calibri" panose="020F0502020204030204" pitchFamily="34" charset="0"/>
              </a:rPr>
              <a:t>niño</a:t>
            </a:r>
            <a:r>
              <a:rPr lang="en-US" sz="1600" b="1" dirty="0">
                <a:solidFill>
                  <a:srgbClr val="C00000"/>
                </a:solidFill>
                <a:latin typeface="Calibri" panose="020F0502020204030204" pitchFamily="34" charset="0"/>
              </a:rPr>
              <a:t> </a:t>
            </a:r>
            <a:r>
              <a:rPr lang="en-US" sz="1600" b="1" dirty="0" err="1">
                <a:solidFill>
                  <a:srgbClr val="C00000"/>
                </a:solidFill>
                <a:latin typeface="Calibri" panose="020F0502020204030204" pitchFamily="34" charset="0"/>
              </a:rPr>
              <a:t>que</a:t>
            </a:r>
            <a:r>
              <a:rPr lang="en-US" sz="1600" b="1" dirty="0">
                <a:solidFill>
                  <a:srgbClr val="C00000"/>
                </a:solidFill>
                <a:latin typeface="Calibri" panose="020F0502020204030204" pitchFamily="34" charset="0"/>
              </a:rPr>
              <a:t> se llama Luis');</a:t>
            </a:r>
          </a:p>
          <a:p>
            <a:pPr>
              <a:defRPr/>
            </a:pPr>
            <a:r>
              <a:rPr lang="en-US" sz="1600" b="1" dirty="0">
                <a:solidFill>
                  <a:srgbClr val="C00000"/>
                </a:solidFill>
                <a:latin typeface="Calibri" panose="020F0502020204030204" pitchFamily="34" charset="0"/>
              </a:rPr>
              <a:t>  END IF</a:t>
            </a:r>
            <a:r>
              <a:rPr lang="en-US" sz="1600" b="1" dirty="0">
                <a:latin typeface="Calibri" panose="020F0502020204030204" pitchFamily="34" charset="0"/>
              </a:rPr>
              <a:t>;</a:t>
            </a:r>
          </a:p>
          <a:p>
            <a:pPr>
              <a:defRPr/>
            </a:pPr>
            <a:r>
              <a:rPr lang="en-US" sz="1600" b="1" dirty="0">
                <a:latin typeface="Calibri" panose="020F0502020204030204" pitchFamily="34" charset="0"/>
              </a:rPr>
              <a:t>END;</a:t>
            </a:r>
          </a:p>
          <a:p>
            <a:pPr>
              <a:defRPr/>
            </a:pPr>
            <a:endParaRPr lang="en-US" sz="800" b="1" dirty="0">
              <a:latin typeface="Calibri" panose="020F0502020204030204" pitchFamily="34" charset="0"/>
            </a:endParaRPr>
          </a:p>
        </p:txBody>
      </p:sp>
      <p:sp>
        <p:nvSpPr>
          <p:cNvPr id="11" name="Text Box 5">
            <a:extLst>
              <a:ext uri="{FF2B5EF4-FFF2-40B4-BE49-F238E27FC236}">
                <a16:creationId xmlns:a16="http://schemas.microsoft.com/office/drawing/2014/main" id="{627BB2EC-563C-4D63-8FC9-98811BC5C4EC}"/>
              </a:ext>
            </a:extLst>
          </p:cNvPr>
          <p:cNvSpPr txBox="1">
            <a:spLocks noChangeArrowheads="1"/>
          </p:cNvSpPr>
          <p:nvPr/>
        </p:nvSpPr>
        <p:spPr bwMode="auto">
          <a:xfrm>
            <a:off x="1285694" y="1554120"/>
            <a:ext cx="6270891" cy="2062103"/>
          </a:xfrm>
          <a:prstGeom prst="rect">
            <a:avLst/>
          </a:prstGeom>
          <a:solidFill>
            <a:srgbClr val="FFC000"/>
          </a:solidFill>
          <a:ln w="22225">
            <a:solidFill>
              <a:schemeClr val="tx1"/>
            </a:solidFill>
            <a:miter lim="800000"/>
            <a:headEnd/>
            <a:tailEnd/>
          </a:ln>
          <a:scene3d>
            <a:camera prst="orthographicFront"/>
            <a:lightRig rig="threePt" dir="t"/>
          </a:scene3d>
          <a:sp3d>
            <a:bevelT w="165100" prst="coolSlant"/>
            <a:bevelB/>
          </a:sp3d>
        </p:spPr>
        <p:txBody>
          <a:bodyPr wrap="square">
            <a:spAutoFit/>
          </a:bodyPr>
          <a:lstStyle/>
          <a:p>
            <a:pPr>
              <a:defRPr/>
            </a:pPr>
            <a:endParaRPr lang="en-US" sz="800" b="1" dirty="0">
              <a:latin typeface="Calibri" panose="020F0502020204030204" pitchFamily="34" charset="0"/>
            </a:endParaRPr>
          </a:p>
          <a:p>
            <a:pPr>
              <a:defRPr/>
            </a:pPr>
            <a:r>
              <a:rPr lang="en-US" sz="1600" b="1" dirty="0">
                <a:latin typeface="Calibri" panose="020F0502020204030204" pitchFamily="34" charset="0"/>
              </a:rPr>
              <a:t>DECLARE</a:t>
            </a:r>
          </a:p>
          <a:p>
            <a:pPr>
              <a:defRPr/>
            </a:pPr>
            <a:r>
              <a:rPr lang="en-US" sz="1600" b="1" dirty="0">
                <a:latin typeface="Calibri" panose="020F0502020204030204" pitchFamily="34" charset="0"/>
              </a:rPr>
              <a:t>  </a:t>
            </a:r>
            <a:r>
              <a:rPr lang="en-US" sz="1600" b="1" dirty="0" err="1">
                <a:latin typeface="Calibri" panose="020F0502020204030204" pitchFamily="34" charset="0"/>
              </a:rPr>
              <a:t>v_mi_edad</a:t>
            </a:r>
            <a:r>
              <a:rPr lang="en-US" sz="1600" b="1" dirty="0">
                <a:latin typeface="Calibri" panose="020F0502020204030204" pitchFamily="34" charset="0"/>
              </a:rPr>
              <a:t> number(2) := 31;</a:t>
            </a:r>
          </a:p>
          <a:p>
            <a:pPr>
              <a:defRPr/>
            </a:pPr>
            <a:r>
              <a:rPr lang="en-US" sz="1600" b="1" dirty="0">
                <a:latin typeface="Calibri" panose="020F0502020204030204" pitchFamily="34" charset="0"/>
              </a:rPr>
              <a:t>BEGIN</a:t>
            </a:r>
          </a:p>
          <a:p>
            <a:pPr>
              <a:defRPr/>
            </a:pPr>
            <a:r>
              <a:rPr lang="en-US" sz="1600" b="1" dirty="0">
                <a:latin typeface="Calibri" panose="020F0502020204030204" pitchFamily="34" charset="0"/>
              </a:rPr>
              <a:t>  </a:t>
            </a:r>
            <a:r>
              <a:rPr lang="en-US" sz="1600" b="1" dirty="0">
                <a:solidFill>
                  <a:srgbClr val="C00000"/>
                </a:solidFill>
                <a:latin typeface="Calibri" panose="020F0502020204030204" pitchFamily="34" charset="0"/>
              </a:rPr>
              <a:t>IF </a:t>
            </a:r>
            <a:r>
              <a:rPr lang="en-US" sz="1600" b="1" dirty="0" err="1">
                <a:solidFill>
                  <a:srgbClr val="C00000"/>
                </a:solidFill>
                <a:latin typeface="Calibri" panose="020F0502020204030204" pitchFamily="34" charset="0"/>
              </a:rPr>
              <a:t>v_mi_edad</a:t>
            </a:r>
            <a:r>
              <a:rPr lang="en-US" sz="1600" b="1" dirty="0">
                <a:solidFill>
                  <a:srgbClr val="C00000"/>
                </a:solidFill>
                <a:latin typeface="Calibri" panose="020F0502020204030204" pitchFamily="34" charset="0"/>
              </a:rPr>
              <a:t> &lt; 11 THEN</a:t>
            </a:r>
          </a:p>
          <a:p>
            <a:pPr>
              <a:defRPr/>
            </a:pPr>
            <a:r>
              <a:rPr lang="en-US" sz="1600" b="1" dirty="0">
                <a:solidFill>
                  <a:srgbClr val="C00000"/>
                </a:solidFill>
                <a:latin typeface="Calibri" panose="020F0502020204030204" pitchFamily="34" charset="0"/>
              </a:rPr>
              <a:t>      DBMS_OUTPUT.PUT_LINE('</a:t>
            </a:r>
            <a:r>
              <a:rPr lang="en-US" sz="1600" b="1" dirty="0" err="1">
                <a:solidFill>
                  <a:srgbClr val="C00000"/>
                </a:solidFill>
                <a:latin typeface="Calibri" panose="020F0502020204030204" pitchFamily="34" charset="0"/>
              </a:rPr>
              <a:t>Yo</a:t>
            </a:r>
            <a:r>
              <a:rPr lang="en-US" sz="1600" b="1" dirty="0">
                <a:solidFill>
                  <a:srgbClr val="C00000"/>
                </a:solidFill>
                <a:latin typeface="Calibri" panose="020F0502020204030204" pitchFamily="34" charset="0"/>
              </a:rPr>
              <a:t> soy un </a:t>
            </a:r>
            <a:r>
              <a:rPr lang="en-US" sz="1600" b="1" dirty="0" err="1">
                <a:solidFill>
                  <a:srgbClr val="C00000"/>
                </a:solidFill>
                <a:latin typeface="Calibri" panose="020F0502020204030204" pitchFamily="34" charset="0"/>
              </a:rPr>
              <a:t>niño</a:t>
            </a:r>
            <a:r>
              <a:rPr lang="en-US" sz="1600" b="1" dirty="0">
                <a:solidFill>
                  <a:srgbClr val="C00000"/>
                </a:solidFill>
                <a:latin typeface="Calibri" panose="020F0502020204030204" pitchFamily="34" charset="0"/>
              </a:rPr>
              <a:t>');  </a:t>
            </a:r>
          </a:p>
          <a:p>
            <a:pPr>
              <a:defRPr/>
            </a:pPr>
            <a:r>
              <a:rPr lang="en-US" sz="1600" b="1" dirty="0">
                <a:solidFill>
                  <a:srgbClr val="C00000"/>
                </a:solidFill>
                <a:latin typeface="Calibri" panose="020F0502020204030204" pitchFamily="34" charset="0"/>
              </a:rPr>
              <a:t>  END IF;</a:t>
            </a:r>
          </a:p>
          <a:p>
            <a:pPr>
              <a:defRPr/>
            </a:pPr>
            <a:r>
              <a:rPr lang="en-US" sz="1600" b="1" dirty="0">
                <a:latin typeface="Calibri" panose="020F0502020204030204" pitchFamily="34" charset="0"/>
              </a:rPr>
              <a:t>END;</a:t>
            </a:r>
          </a:p>
          <a:p>
            <a:pPr>
              <a:defRPr/>
            </a:pPr>
            <a:endParaRPr lang="en-US" sz="800" b="1" dirty="0">
              <a:latin typeface="Calibri" panose="020F0502020204030204" pitchFamily="34" charset="0"/>
            </a:endParaRPr>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5743" y="4398141"/>
            <a:ext cx="2191998" cy="830058"/>
          </a:xfrm>
          <a:prstGeom prst="rect">
            <a:avLst/>
          </a:prstGeom>
        </p:spPr>
      </p:pic>
    </p:spTree>
    <p:extLst>
      <p:ext uri="{BB962C8B-B14F-4D97-AF65-F5344CB8AC3E}">
        <p14:creationId xmlns:p14="http://schemas.microsoft.com/office/powerpoint/2010/main" val="618456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Estructuras de Selección: </a:t>
            </a:r>
            <a:br>
              <a:rPr lang="es-CL" sz="2800" b="1" dirty="0">
                <a:solidFill>
                  <a:prstClr val="white"/>
                </a:solidFill>
                <a:latin typeface="Calibri"/>
              </a:rPr>
            </a:br>
            <a:r>
              <a:rPr lang="es-CL" sz="2800" b="1" dirty="0">
                <a:solidFill>
                  <a:prstClr val="white"/>
                </a:solidFill>
                <a:latin typeface="Calibri"/>
              </a:rPr>
              <a:t>Sentencia IF Simple</a:t>
            </a:r>
          </a:p>
        </p:txBody>
      </p:sp>
      <p:sp>
        <p:nvSpPr>
          <p:cNvPr id="15" name="Rectangle 3">
            <a:extLst>
              <a:ext uri="{FF2B5EF4-FFF2-40B4-BE49-F238E27FC236}">
                <a16:creationId xmlns:a16="http://schemas.microsoft.com/office/drawing/2014/main" id="{9EA1EAC8-A5FE-4FDB-94E7-713C3ECAED25}"/>
              </a:ext>
            </a:extLst>
          </p:cNvPr>
          <p:cNvSpPr txBox="1">
            <a:spLocks noChangeArrowheads="1"/>
          </p:cNvSpPr>
          <p:nvPr/>
        </p:nvSpPr>
        <p:spPr bwMode="auto">
          <a:xfrm>
            <a:off x="611188" y="1220812"/>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8" name="Text Box 5">
            <a:extLst>
              <a:ext uri="{FF2B5EF4-FFF2-40B4-BE49-F238E27FC236}">
                <a16:creationId xmlns:a16="http://schemas.microsoft.com/office/drawing/2014/main" id="{627BB2EC-563C-4D63-8FC9-98811BC5C4EC}"/>
              </a:ext>
            </a:extLst>
          </p:cNvPr>
          <p:cNvSpPr txBox="1">
            <a:spLocks noChangeArrowheads="1"/>
          </p:cNvSpPr>
          <p:nvPr/>
        </p:nvSpPr>
        <p:spPr bwMode="auto">
          <a:xfrm>
            <a:off x="1276321" y="1586954"/>
            <a:ext cx="6270891" cy="4278094"/>
          </a:xfrm>
          <a:prstGeom prst="rect">
            <a:avLst/>
          </a:prstGeom>
          <a:solidFill>
            <a:srgbClr val="FFC000"/>
          </a:solidFill>
          <a:ln w="22225">
            <a:solidFill>
              <a:schemeClr val="tx1"/>
            </a:solidFill>
            <a:miter lim="800000"/>
            <a:headEnd/>
            <a:tailEnd/>
          </a:ln>
          <a:scene3d>
            <a:camera prst="orthographicFront"/>
            <a:lightRig rig="threePt" dir="t"/>
          </a:scene3d>
          <a:sp3d>
            <a:bevelT w="165100" prst="coolSlant"/>
            <a:bevelB/>
          </a:sp3d>
        </p:spPr>
        <p:txBody>
          <a:bodyPr wrap="square">
            <a:spAutoFit/>
          </a:bodyPr>
          <a:lstStyle/>
          <a:p>
            <a:pPr>
              <a:defRPr/>
            </a:pPr>
            <a:endParaRPr lang="en-US" sz="800" b="1" dirty="0">
              <a:latin typeface="Calibri" panose="020F0502020204030204" pitchFamily="34" charset="0"/>
            </a:endParaRPr>
          </a:p>
          <a:p>
            <a:pPr>
              <a:defRPr/>
            </a:pPr>
            <a:r>
              <a:rPr lang="en-US" sz="1600" b="1" dirty="0">
                <a:latin typeface="Calibri" panose="020F0502020204030204" pitchFamily="34" charset="0"/>
              </a:rPr>
              <a:t>VAR </a:t>
            </a:r>
            <a:r>
              <a:rPr lang="en-US" sz="1600" b="1" dirty="0" err="1">
                <a:latin typeface="Calibri" panose="020F0502020204030204" pitchFamily="34" charset="0"/>
              </a:rPr>
              <a:t>b_id_emp</a:t>
            </a:r>
            <a:r>
              <a:rPr lang="en-US" sz="1600" b="1" dirty="0">
                <a:latin typeface="Calibri" panose="020F0502020204030204" pitchFamily="34" charset="0"/>
              </a:rPr>
              <a:t> NUMBER</a:t>
            </a:r>
          </a:p>
          <a:p>
            <a:pPr>
              <a:defRPr/>
            </a:pPr>
            <a:r>
              <a:rPr lang="en-US" sz="1600" b="1" dirty="0">
                <a:latin typeface="Calibri" panose="020F0502020204030204" pitchFamily="34" charset="0"/>
              </a:rPr>
              <a:t>EXEC :</a:t>
            </a:r>
            <a:r>
              <a:rPr lang="en-US" sz="1600" b="1" dirty="0" err="1">
                <a:latin typeface="Calibri" panose="020F0502020204030204" pitchFamily="34" charset="0"/>
              </a:rPr>
              <a:t>b_id_emp</a:t>
            </a:r>
            <a:r>
              <a:rPr lang="en-US" sz="1600" b="1" dirty="0">
                <a:latin typeface="Calibri" panose="020F0502020204030204" pitchFamily="34" charset="0"/>
              </a:rPr>
              <a:t>:=150</a:t>
            </a:r>
          </a:p>
          <a:p>
            <a:pPr>
              <a:defRPr/>
            </a:pPr>
            <a:r>
              <a:rPr lang="en-US" sz="1600" b="1" dirty="0">
                <a:latin typeface="Calibri" panose="020F0502020204030204" pitchFamily="34" charset="0"/>
              </a:rPr>
              <a:t>DECLARE </a:t>
            </a:r>
          </a:p>
          <a:p>
            <a:pPr>
              <a:defRPr/>
            </a:pPr>
            <a:r>
              <a:rPr lang="en-US" sz="1600" b="1" dirty="0" err="1">
                <a:latin typeface="Calibri" panose="020F0502020204030204" pitchFamily="34" charset="0"/>
              </a:rPr>
              <a:t>v_salario</a:t>
            </a:r>
            <a:r>
              <a:rPr lang="en-US" sz="1600" b="1" dirty="0">
                <a:latin typeface="Calibri" panose="020F0502020204030204" pitchFamily="34" charset="0"/>
              </a:rPr>
              <a:t> NUMBER(8);</a:t>
            </a:r>
          </a:p>
          <a:p>
            <a:pPr>
              <a:defRPr/>
            </a:pPr>
            <a:r>
              <a:rPr lang="en-US" sz="1600" b="1" dirty="0">
                <a:latin typeface="Calibri" panose="020F0502020204030204" pitchFamily="34" charset="0"/>
              </a:rPr>
              <a:t>BEGIN</a:t>
            </a:r>
          </a:p>
          <a:p>
            <a:pPr>
              <a:defRPr/>
            </a:pPr>
            <a:r>
              <a:rPr lang="en-US" sz="1600" b="1" dirty="0">
                <a:latin typeface="Calibri" panose="020F0502020204030204" pitchFamily="34" charset="0"/>
              </a:rPr>
              <a:t>  SELECT salary</a:t>
            </a:r>
          </a:p>
          <a:p>
            <a:pPr>
              <a:defRPr/>
            </a:pPr>
            <a:r>
              <a:rPr lang="en-US" sz="1600" b="1" dirty="0">
                <a:latin typeface="Calibri" panose="020F0502020204030204" pitchFamily="34" charset="0"/>
              </a:rPr>
              <a:t>    INTO </a:t>
            </a:r>
            <a:r>
              <a:rPr lang="en-US" sz="1600" b="1" dirty="0" err="1">
                <a:latin typeface="Calibri" panose="020F0502020204030204" pitchFamily="34" charset="0"/>
              </a:rPr>
              <a:t>v_salario</a:t>
            </a:r>
            <a:endParaRPr lang="en-US" sz="1600" b="1" dirty="0">
              <a:latin typeface="Calibri" panose="020F0502020204030204" pitchFamily="34" charset="0"/>
            </a:endParaRPr>
          </a:p>
          <a:p>
            <a:pPr>
              <a:defRPr/>
            </a:pPr>
            <a:r>
              <a:rPr lang="en-US" sz="1600" b="1" dirty="0">
                <a:latin typeface="Calibri" panose="020F0502020204030204" pitchFamily="34" charset="0"/>
              </a:rPr>
              <a:t>    FROM </a:t>
            </a:r>
            <a:r>
              <a:rPr lang="en-US" sz="1600" b="1" dirty="0" err="1">
                <a:latin typeface="Calibri" panose="020F0502020204030204" pitchFamily="34" charset="0"/>
              </a:rPr>
              <a:t>empleados</a:t>
            </a:r>
            <a:endParaRPr lang="en-US" sz="1600" b="1" dirty="0">
              <a:latin typeface="Calibri" panose="020F0502020204030204" pitchFamily="34" charset="0"/>
            </a:endParaRPr>
          </a:p>
          <a:p>
            <a:pPr>
              <a:defRPr/>
            </a:pPr>
            <a:r>
              <a:rPr lang="en-US" sz="1600" b="1" dirty="0">
                <a:latin typeface="Calibri" panose="020F0502020204030204" pitchFamily="34" charset="0"/>
              </a:rPr>
              <a:t>    WHERE </a:t>
            </a:r>
            <a:r>
              <a:rPr lang="en-US" sz="1600" b="1" dirty="0" err="1">
                <a:latin typeface="Calibri" panose="020F0502020204030204" pitchFamily="34" charset="0"/>
              </a:rPr>
              <a:t>employee_id</a:t>
            </a:r>
            <a:r>
              <a:rPr lang="en-US" sz="1600" b="1" dirty="0">
                <a:latin typeface="Calibri" panose="020F0502020204030204" pitchFamily="34" charset="0"/>
              </a:rPr>
              <a:t>=:</a:t>
            </a:r>
            <a:r>
              <a:rPr lang="en-US" sz="1600" b="1" dirty="0" err="1">
                <a:latin typeface="Calibri" panose="020F0502020204030204" pitchFamily="34" charset="0"/>
              </a:rPr>
              <a:t>b_id_emp</a:t>
            </a:r>
            <a:r>
              <a:rPr lang="en-US" sz="1600" b="1" dirty="0">
                <a:latin typeface="Calibri" panose="020F0502020204030204" pitchFamily="34" charset="0"/>
              </a:rPr>
              <a:t>;</a:t>
            </a:r>
          </a:p>
          <a:p>
            <a:pPr>
              <a:defRPr/>
            </a:pPr>
            <a:r>
              <a:rPr lang="en-US" sz="1600" b="1" dirty="0">
                <a:latin typeface="Calibri" panose="020F0502020204030204" pitchFamily="34" charset="0"/>
              </a:rPr>
              <a:t>    </a:t>
            </a:r>
            <a:r>
              <a:rPr lang="en-US" sz="1600" b="1" dirty="0">
                <a:solidFill>
                  <a:srgbClr val="C00000"/>
                </a:solidFill>
                <a:latin typeface="Calibri" panose="020F0502020204030204" pitchFamily="34" charset="0"/>
              </a:rPr>
              <a:t>IF </a:t>
            </a:r>
            <a:r>
              <a:rPr lang="en-US" sz="1600" b="1" dirty="0" err="1">
                <a:solidFill>
                  <a:srgbClr val="C00000"/>
                </a:solidFill>
                <a:latin typeface="Calibri" panose="020F0502020204030204" pitchFamily="34" charset="0"/>
              </a:rPr>
              <a:t>v_salario</a:t>
            </a:r>
            <a:r>
              <a:rPr lang="en-US" sz="1600" b="1" dirty="0">
                <a:solidFill>
                  <a:srgbClr val="C00000"/>
                </a:solidFill>
                <a:latin typeface="Calibri" panose="020F0502020204030204" pitchFamily="34" charset="0"/>
              </a:rPr>
              <a:t> &lt; 5000 THEN</a:t>
            </a:r>
          </a:p>
          <a:p>
            <a:pPr>
              <a:defRPr/>
            </a:pPr>
            <a:r>
              <a:rPr lang="en-US" sz="1600" b="1" dirty="0">
                <a:solidFill>
                  <a:srgbClr val="C00000"/>
                </a:solidFill>
                <a:latin typeface="Calibri" panose="020F0502020204030204" pitchFamily="34" charset="0"/>
              </a:rPr>
              <a:t>       UPDATE </a:t>
            </a:r>
            <a:r>
              <a:rPr lang="en-US" sz="1600" b="1" dirty="0" err="1">
                <a:solidFill>
                  <a:srgbClr val="C00000"/>
                </a:solidFill>
                <a:latin typeface="Calibri" panose="020F0502020204030204" pitchFamily="34" charset="0"/>
              </a:rPr>
              <a:t>empleados</a:t>
            </a:r>
            <a:endParaRPr lang="en-US" sz="1600" b="1" dirty="0">
              <a:solidFill>
                <a:srgbClr val="C00000"/>
              </a:solidFill>
              <a:latin typeface="Calibri" panose="020F0502020204030204" pitchFamily="34" charset="0"/>
            </a:endParaRPr>
          </a:p>
          <a:p>
            <a:pPr>
              <a:defRPr/>
            </a:pPr>
            <a:r>
              <a:rPr lang="en-US" sz="1600" b="1" dirty="0">
                <a:solidFill>
                  <a:srgbClr val="C00000"/>
                </a:solidFill>
                <a:latin typeface="Calibri" panose="020F0502020204030204" pitchFamily="34" charset="0"/>
              </a:rPr>
              <a:t>         SET salary=salary*1.30</a:t>
            </a:r>
          </a:p>
          <a:p>
            <a:pPr>
              <a:defRPr/>
            </a:pPr>
            <a:r>
              <a:rPr lang="en-US" sz="1600" b="1" dirty="0">
                <a:solidFill>
                  <a:srgbClr val="C00000"/>
                </a:solidFill>
                <a:latin typeface="Calibri" panose="020F0502020204030204" pitchFamily="34" charset="0"/>
              </a:rPr>
              <a:t>       WHERE </a:t>
            </a:r>
            <a:r>
              <a:rPr lang="en-US" sz="1600" b="1" dirty="0" err="1">
                <a:solidFill>
                  <a:srgbClr val="C00000"/>
                </a:solidFill>
                <a:latin typeface="Calibri" panose="020F0502020204030204" pitchFamily="34" charset="0"/>
              </a:rPr>
              <a:t>employee_id</a:t>
            </a:r>
            <a:r>
              <a:rPr lang="en-US" sz="1600" b="1" dirty="0">
                <a:solidFill>
                  <a:srgbClr val="C00000"/>
                </a:solidFill>
                <a:latin typeface="Calibri" panose="020F0502020204030204" pitchFamily="34" charset="0"/>
              </a:rPr>
              <a:t>=:</a:t>
            </a:r>
            <a:r>
              <a:rPr lang="en-US" sz="1600" b="1" dirty="0" err="1">
                <a:solidFill>
                  <a:srgbClr val="C00000"/>
                </a:solidFill>
                <a:latin typeface="Calibri" panose="020F0502020204030204" pitchFamily="34" charset="0"/>
              </a:rPr>
              <a:t>b_id_emp</a:t>
            </a:r>
            <a:r>
              <a:rPr lang="en-US" sz="1600" b="1" dirty="0">
                <a:solidFill>
                  <a:srgbClr val="C00000"/>
                </a:solidFill>
                <a:latin typeface="Calibri" panose="020F0502020204030204" pitchFamily="34" charset="0"/>
              </a:rPr>
              <a:t>;</a:t>
            </a:r>
          </a:p>
          <a:p>
            <a:pPr>
              <a:defRPr/>
            </a:pPr>
            <a:r>
              <a:rPr lang="en-US" sz="1600" b="1" dirty="0">
                <a:solidFill>
                  <a:srgbClr val="C00000"/>
                </a:solidFill>
                <a:latin typeface="Calibri" panose="020F0502020204030204" pitchFamily="34" charset="0"/>
              </a:rPr>
              <a:t>    END IF;</a:t>
            </a:r>
          </a:p>
          <a:p>
            <a:pPr>
              <a:defRPr/>
            </a:pPr>
            <a:r>
              <a:rPr lang="en-US" sz="1600" b="1" dirty="0">
                <a:latin typeface="Calibri" panose="020F0502020204030204" pitchFamily="34" charset="0"/>
              </a:rPr>
              <a:t>COMMIT;</a:t>
            </a:r>
          </a:p>
          <a:p>
            <a:pPr>
              <a:defRPr/>
            </a:pPr>
            <a:r>
              <a:rPr lang="en-US" sz="1600" b="1" dirty="0">
                <a:latin typeface="Calibri" panose="020F0502020204030204" pitchFamily="34" charset="0"/>
              </a:rPr>
              <a:t>END;</a:t>
            </a:r>
          </a:p>
          <a:p>
            <a:pPr>
              <a:defRPr/>
            </a:pPr>
            <a:endParaRPr lang="en-US" sz="800" b="1" dirty="0">
              <a:latin typeface="Calibri" panose="020F0502020204030204" pitchFamily="34" charset="0"/>
            </a:endParaRPr>
          </a:p>
        </p:txBody>
      </p:sp>
      <p:sp>
        <p:nvSpPr>
          <p:cNvPr id="7" name="Rectángulo 6"/>
          <p:cNvSpPr/>
          <p:nvPr/>
        </p:nvSpPr>
        <p:spPr>
          <a:xfrm>
            <a:off x="4088309" y="1840208"/>
            <a:ext cx="2993127" cy="307777"/>
          </a:xfrm>
          <a:prstGeom prst="rect">
            <a:avLst/>
          </a:prstGeom>
        </p:spPr>
        <p:txBody>
          <a:bodyPr wrap="none">
            <a:spAutoFit/>
          </a:bodyPr>
          <a:lstStyle/>
          <a:p>
            <a:r>
              <a:rPr lang="es-CL" b="1" dirty="0">
                <a:solidFill>
                  <a:srgbClr val="008000"/>
                </a:solidFill>
                <a:latin typeface="Calibri" panose="020F0502020204030204" pitchFamily="34" charset="0"/>
              </a:rPr>
              <a:t>Salario del empleado 150 es de 10000</a:t>
            </a:r>
          </a:p>
        </p:txBody>
      </p:sp>
    </p:spTree>
    <p:extLst>
      <p:ext uri="{BB962C8B-B14F-4D97-AF65-F5344CB8AC3E}">
        <p14:creationId xmlns:p14="http://schemas.microsoft.com/office/powerpoint/2010/main" val="2311384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Estructuras de Selección: </a:t>
            </a:r>
            <a:br>
              <a:rPr lang="es-CL" sz="2800" b="1" dirty="0">
                <a:solidFill>
                  <a:prstClr val="white"/>
                </a:solidFill>
                <a:latin typeface="Calibri"/>
              </a:rPr>
            </a:br>
            <a:r>
              <a:rPr lang="es-CL" sz="2800" b="1" dirty="0">
                <a:solidFill>
                  <a:prstClr val="white"/>
                </a:solidFill>
                <a:latin typeface="Calibri"/>
              </a:rPr>
              <a:t>Sentencia IF-THEN-ELSE</a:t>
            </a:r>
          </a:p>
        </p:txBody>
      </p:sp>
      <p:pic>
        <p:nvPicPr>
          <p:cNvPr id="2" name="Imagen 1"/>
          <p:cNvPicPr>
            <a:picLocks noChangeAspect="1"/>
          </p:cNvPicPr>
          <p:nvPr/>
        </p:nvPicPr>
        <p:blipFill>
          <a:blip r:embed="rId3"/>
          <a:stretch>
            <a:fillRect/>
          </a:stretch>
        </p:blipFill>
        <p:spPr>
          <a:xfrm>
            <a:off x="560484" y="1419689"/>
            <a:ext cx="8023031" cy="4834547"/>
          </a:xfrm>
          <a:prstGeom prst="rect">
            <a:avLst/>
          </a:prstGeom>
        </p:spPr>
      </p:pic>
    </p:spTree>
    <p:extLst>
      <p:ext uri="{BB962C8B-B14F-4D97-AF65-F5344CB8AC3E}">
        <p14:creationId xmlns:p14="http://schemas.microsoft.com/office/powerpoint/2010/main" val="3639113859"/>
      </p:ext>
    </p:extLst>
  </p:cSld>
  <p:clrMapOvr>
    <a:masterClrMapping/>
  </p:clrMapOvr>
</p:sld>
</file>

<file path=ppt/theme/theme1.xml><?xml version="1.0" encoding="utf-8"?>
<a:theme xmlns:a="http://schemas.openxmlformats.org/drawingml/2006/main" name="Tema de Office">
  <a:themeElements>
    <a:clrScheme name="DUOC 2">
      <a:dk1>
        <a:srgbClr val="172740"/>
      </a:dk1>
      <a:lt1>
        <a:srgbClr val="FFFFFF"/>
      </a:lt1>
      <a:dk2>
        <a:srgbClr val="81888F"/>
      </a:dk2>
      <a:lt2>
        <a:srgbClr val="FBC842"/>
      </a:lt2>
      <a:accent1>
        <a:srgbClr val="DE3075"/>
      </a:accent1>
      <a:accent2>
        <a:srgbClr val="702785"/>
      </a:accent2>
      <a:accent3>
        <a:srgbClr val="BDD503"/>
      </a:accent3>
      <a:accent4>
        <a:srgbClr val="00A0DE"/>
      </a:accent4>
      <a:accent5>
        <a:srgbClr val="FA742C"/>
      </a:accent5>
      <a:accent6>
        <a:srgbClr val="AE0F0F"/>
      </a:accent6>
      <a:hlink>
        <a:srgbClr val="723714"/>
      </a:hlink>
      <a:folHlink>
        <a:srgbClr val="6B79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spcFirstLastPara="1" wrap="square" lIns="91425" tIns="45700" rIns="91425" bIns="45700" anchor="t" anchorCtr="0">
        <a:noAutofit/>
      </a:bodyPr>
      <a:lstStyle>
        <a:defPPr algn="l">
          <a:defRPr sz="2400" dirty="0"/>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54CBA08B7824894AA16DE9F2638AAE9B" ma:contentTypeVersion="0" ma:contentTypeDescription="Crear nuevo documento." ma:contentTypeScope="" ma:versionID="6dde890e098251c6f99980558f1fc4f2">
  <xsd:schema xmlns:xsd="http://www.w3.org/2001/XMLSchema" xmlns:xs="http://www.w3.org/2001/XMLSchema" xmlns:p="http://schemas.microsoft.com/office/2006/metadata/properties" targetNamespace="http://schemas.microsoft.com/office/2006/metadata/properties" ma:root="true" ma:fieldsID="5b2b1fa7a59e354d7f595b773242440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4F5A0BE-9A90-4195-8F29-B1C81F2463AF}"/>
</file>

<file path=customXml/itemProps2.xml><?xml version="1.0" encoding="utf-8"?>
<ds:datastoreItem xmlns:ds="http://schemas.openxmlformats.org/officeDocument/2006/customXml" ds:itemID="{3121C20A-A65E-4277-9BB0-82947415B11F}"/>
</file>

<file path=customXml/itemProps3.xml><?xml version="1.0" encoding="utf-8"?>
<ds:datastoreItem xmlns:ds="http://schemas.openxmlformats.org/officeDocument/2006/customXml" ds:itemID="{110A9608-6535-4BA0-A3E3-0DD4C6E4D874}"/>
</file>

<file path=docProps/app.xml><?xml version="1.0" encoding="utf-8"?>
<Properties xmlns="http://schemas.openxmlformats.org/officeDocument/2006/extended-properties" xmlns:vt="http://schemas.openxmlformats.org/officeDocument/2006/docPropsVTypes">
  <TotalTime>14248</TotalTime>
  <Words>4351</Words>
  <Application>Microsoft Office PowerPoint</Application>
  <PresentationFormat>Presentación en pantalla (4:3)</PresentationFormat>
  <Paragraphs>520</Paragraphs>
  <Slides>28</Slides>
  <Notes>25</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28</vt:i4>
      </vt:variant>
    </vt:vector>
  </HeadingPairs>
  <TitlesOfParts>
    <vt:vector size="37" baseType="lpstr">
      <vt:lpstr>Arial</vt:lpstr>
      <vt:lpstr>Roboto Mono</vt:lpstr>
      <vt:lpstr>Arial Black</vt:lpstr>
      <vt:lpstr>Courier New</vt:lpstr>
      <vt:lpstr>Calibri</vt:lpstr>
      <vt:lpstr>Roboto Condensed</vt:lpstr>
      <vt:lpstr>Franklin Gothic</vt:lpstr>
      <vt:lpstr>Bebas Neue</vt:lpstr>
      <vt:lpstr>Tema de Office</vt:lpstr>
      <vt:lpstr>Estructuras de Condición en Bloques PL/SQL</vt:lpstr>
      <vt:lpstr>Experiencia de Aprendizaje y Competencia Asociada</vt:lpstr>
      <vt:lpstr>Objetivos de la Clase</vt:lpstr>
      <vt:lpstr>Estructuras de Selección</vt:lpstr>
      <vt:lpstr>Control de Flujo de Ejecución</vt:lpstr>
      <vt:lpstr>Estructuras de Selección:  Sentencia IF Simple</vt:lpstr>
      <vt:lpstr>Estructuras de Selección:  Sentencia IF Simple</vt:lpstr>
      <vt:lpstr>Estructuras de Selección:  Sentencia IF Simple</vt:lpstr>
      <vt:lpstr>Estructuras de Selección:  Sentencia IF-THEN-ELSE</vt:lpstr>
      <vt:lpstr>Estructuras de Selección:  Sentencia IF THEN ELSE</vt:lpstr>
      <vt:lpstr>Estructuras de Selección:  Sentencia IF THEN ELSE</vt:lpstr>
      <vt:lpstr>Estructuras de Selección:  Sentencia IF THEN ELSE</vt:lpstr>
      <vt:lpstr>  Estructuras de Selección:  Sentencia IF-THEN-ELSIF-ELSE</vt:lpstr>
      <vt:lpstr>  Estructuras de Selección:  Sentencia IF-THEN-ELSIF-ELSE</vt:lpstr>
      <vt:lpstr>  Estructuras de Selección:  Sentencia IF-THEN-ELSIF-ELSE</vt:lpstr>
      <vt:lpstr>  Estructuras de Selección:  Sentencia IF-THEN-ELSIF-ELSE</vt:lpstr>
      <vt:lpstr>Valores Nulos en Sentencias IF</vt:lpstr>
      <vt:lpstr>Valores Nulos en Sentencias IF</vt:lpstr>
      <vt:lpstr>CASE:  Expresiones y Sentencias</vt:lpstr>
      <vt:lpstr>CASE: Expresiones</vt:lpstr>
      <vt:lpstr>CASE: Expresiones</vt:lpstr>
      <vt:lpstr>CASE: Expresiones</vt:lpstr>
      <vt:lpstr>CASE: Expresiones</vt:lpstr>
      <vt:lpstr>CASE: Sentencias</vt:lpstr>
      <vt:lpstr>CASE: Sentencias</vt:lpstr>
      <vt:lpstr>CASE: Sentencias</vt:lpstr>
      <vt:lpstr>CASE: Sentencias</vt:lpstr>
      <vt:lpstr>Resumen de la Clase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Y GESTIÓN DE REQUISITOS</dc:title>
  <dc:creator>user</dc:creator>
  <cp:lastModifiedBy>Alejandra de las Mercedes Gajardo San Martín</cp:lastModifiedBy>
  <cp:revision>657</cp:revision>
  <dcterms:modified xsi:type="dcterms:W3CDTF">2021-01-24T14:34:29Z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0x01010054CBA08B7824894AA16DE9F2638AAE9B</vt:lpwstr>
  </property>
</Properties>
</file>